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75" r:id="rId5"/>
    <p:sldId id="266" r:id="rId6"/>
    <p:sldId id="274" r:id="rId7"/>
    <p:sldId id="287" r:id="rId8"/>
    <p:sldId id="277" r:id="rId9"/>
    <p:sldId id="278" r:id="rId10"/>
    <p:sldId id="284" r:id="rId11"/>
    <p:sldId id="288" r:id="rId12"/>
    <p:sldId id="289" r:id="rId13"/>
    <p:sldId id="282" r:id="rId14"/>
    <p:sldId id="283" r:id="rId15"/>
    <p:sldId id="291" r:id="rId16"/>
    <p:sldId id="285" r:id="rId17"/>
    <p:sldId id="290" r:id="rId18"/>
    <p:sldId id="286" r:id="rId19"/>
    <p:sldId id="276" r:id="rId20"/>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cel Energy" initials="X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FE5"/>
    <a:srgbClr val="ECEDE3"/>
    <a:srgbClr val="69913B"/>
    <a:srgbClr val="D77600"/>
    <a:srgbClr val="CAAC97"/>
    <a:srgbClr val="000000"/>
    <a:srgbClr val="006690"/>
    <a:srgbClr val="796E65"/>
    <a:srgbClr val="A72B2A"/>
    <a:srgbClr val="CBC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85" autoAdjust="0"/>
    <p:restoredTop sz="86466" autoAdjust="0"/>
  </p:normalViewPr>
  <p:slideViewPr>
    <p:cSldViewPr>
      <p:cViewPr>
        <p:scale>
          <a:sx n="90" d="100"/>
          <a:sy n="90" d="100"/>
        </p:scale>
        <p:origin x="-1572" y="-6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862" y="-9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2120"/>
          </a:xfrm>
          <a:prstGeom prst="rect">
            <a:avLst/>
          </a:prstGeom>
        </p:spPr>
        <p:txBody>
          <a:bodyPr vert="horz" lIns="91440" tIns="45720" rIns="91440" bIns="45720" rtlCol="0"/>
          <a:lstStyle>
            <a:lvl1pPr algn="r">
              <a:defRPr sz="1200"/>
            </a:lvl1pPr>
          </a:lstStyle>
          <a:p>
            <a:fld id="{56F1183D-9F66-4691-AABB-1CB422A3E165}" type="datetimeFigureOut">
              <a:rPr lang="en-US" smtClean="0"/>
              <a:t>11/2/2016</a:t>
            </a:fld>
            <a:endParaRPr lang="en-US"/>
          </a:p>
        </p:txBody>
      </p:sp>
      <p:sp>
        <p:nvSpPr>
          <p:cNvPr id="4" name="Footer Placeholder 3"/>
          <p:cNvSpPr>
            <a:spLocks noGrp="1"/>
          </p:cNvSpPr>
          <p:nvPr>
            <p:ph type="ftr" sz="quarter" idx="2"/>
          </p:nvPr>
        </p:nvSpPr>
        <p:spPr>
          <a:xfrm>
            <a:off x="1" y="8772378"/>
            <a:ext cx="3038475" cy="4621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772378"/>
            <a:ext cx="3038475" cy="462120"/>
          </a:xfrm>
          <a:prstGeom prst="rect">
            <a:avLst/>
          </a:prstGeom>
        </p:spPr>
        <p:txBody>
          <a:bodyPr vert="horz" lIns="91440" tIns="45720" rIns="91440" bIns="45720" rtlCol="0" anchor="b"/>
          <a:lstStyle>
            <a:lvl1pPr algn="r">
              <a:defRPr sz="1200"/>
            </a:lvl1pPr>
          </a:lstStyle>
          <a:p>
            <a:fld id="{F649FB6E-7116-44DA-9184-02E5E6C99C52}" type="slidenum">
              <a:rPr lang="en-US" smtClean="0"/>
              <a:t>‹#›</a:t>
            </a:fld>
            <a:endParaRPr lang="en-US"/>
          </a:p>
        </p:txBody>
      </p:sp>
    </p:spTree>
    <p:extLst>
      <p:ext uri="{BB962C8B-B14F-4D97-AF65-F5344CB8AC3E}">
        <p14:creationId xmlns:p14="http://schemas.microsoft.com/office/powerpoint/2010/main" val="204191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3177" tIns="46589" rIns="93177" bIns="46589" rtlCol="0"/>
          <a:lstStyle>
            <a:lvl1pPr algn="r">
              <a:defRPr sz="1200"/>
            </a:lvl1pPr>
          </a:lstStyle>
          <a:p>
            <a:fld id="{5D4E706A-5310-4F58-816D-B9663BDF1DF7}" type="datetimeFigureOut">
              <a:rPr lang="en-US" smtClean="0"/>
              <a:t>11/2/2016</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3177" tIns="46589" rIns="93177" bIns="46589" rtlCol="0" anchor="b"/>
          <a:lstStyle>
            <a:lvl1pPr algn="r">
              <a:defRPr sz="1200"/>
            </a:lvl1pPr>
          </a:lstStyle>
          <a:p>
            <a:fld id="{03414010-A5E8-40F7-B610-FD89FDCD82F1}" type="slidenum">
              <a:rPr lang="en-US" smtClean="0"/>
              <a:t>‹#›</a:t>
            </a:fld>
            <a:endParaRPr lang="en-US"/>
          </a:p>
        </p:txBody>
      </p:sp>
    </p:spTree>
    <p:extLst>
      <p:ext uri="{BB962C8B-B14F-4D97-AF65-F5344CB8AC3E}">
        <p14:creationId xmlns:p14="http://schemas.microsoft.com/office/powerpoint/2010/main" val="288201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85800" y="1720701"/>
            <a:ext cx="5780567" cy="304800"/>
          </a:xfrm>
        </p:spPr>
        <p:txBody>
          <a:bodyPr anchor="ctr" anchorCtr="0">
            <a:noAutofit/>
          </a:bodyPr>
          <a:lstStyle>
            <a:lvl1pPr marL="0" indent="0" algn="r">
              <a:spcBef>
                <a:spcPts val="0"/>
              </a:spcBef>
              <a:buNone/>
              <a:defRPr sz="1400" b="1" cap="none" baseline="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text</a:t>
            </a:r>
            <a:endParaRPr lang="en-US" dirty="0"/>
          </a:p>
        </p:txBody>
      </p:sp>
      <p:sp>
        <p:nvSpPr>
          <p:cNvPr id="9" name="Text Placeholder 3"/>
          <p:cNvSpPr>
            <a:spLocks noGrp="1"/>
          </p:cNvSpPr>
          <p:nvPr>
            <p:ph type="body" sz="quarter" idx="10" hasCustomPrompt="1"/>
          </p:nvPr>
        </p:nvSpPr>
        <p:spPr>
          <a:xfrm>
            <a:off x="0" y="2819400"/>
            <a:ext cx="9144000" cy="685800"/>
          </a:xfrm>
        </p:spPr>
        <p:txBody>
          <a:bodyPr anchor="t"/>
          <a:lstStyle>
            <a:lvl1pPr marL="0" indent="0" algn="ctr">
              <a:buNone/>
              <a:defRPr sz="4000" b="1">
                <a:solidFill>
                  <a:schemeClr val="tx1">
                    <a:lumMod val="75000"/>
                    <a:lumOff val="25000"/>
                  </a:schemeClr>
                </a:solidFill>
              </a:defRPr>
            </a:lvl1pPr>
          </a:lstStyle>
          <a:p>
            <a:pPr lvl="0"/>
            <a:r>
              <a:rPr lang="en-US" dirty="0" smtClean="0"/>
              <a:t>Today’s presentation</a:t>
            </a:r>
            <a:endParaRPr lang="en-US" dirty="0"/>
          </a:p>
        </p:txBody>
      </p:sp>
      <p:sp>
        <p:nvSpPr>
          <p:cNvPr id="10" name="Text Placeholder 3"/>
          <p:cNvSpPr>
            <a:spLocks noGrp="1"/>
          </p:cNvSpPr>
          <p:nvPr>
            <p:ph type="body" sz="quarter" idx="11" hasCustomPrompt="1"/>
          </p:nvPr>
        </p:nvSpPr>
        <p:spPr>
          <a:xfrm>
            <a:off x="0" y="3886200"/>
            <a:ext cx="9144000" cy="685800"/>
          </a:xfrm>
        </p:spPr>
        <p:txBody>
          <a:bodyPr anchor="ctr"/>
          <a:lstStyle>
            <a:lvl1pPr marL="0" indent="0" algn="ctr">
              <a:buNone/>
              <a:defRPr sz="3200">
                <a:solidFill>
                  <a:schemeClr val="tx1">
                    <a:lumMod val="75000"/>
                    <a:lumOff val="25000"/>
                  </a:schemeClr>
                </a:solidFill>
              </a:defRPr>
            </a:lvl1pPr>
          </a:lstStyle>
          <a:p>
            <a:pPr lvl="0"/>
            <a:r>
              <a:rPr lang="en-US" dirty="0" smtClean="0"/>
              <a:t>Subtitle</a:t>
            </a:r>
            <a:endParaRPr lang="en-US" dirty="0"/>
          </a:p>
        </p:txBody>
      </p:sp>
      <p:sp>
        <p:nvSpPr>
          <p:cNvPr id="11" name="Text Placeholder 3"/>
          <p:cNvSpPr>
            <a:spLocks noGrp="1"/>
          </p:cNvSpPr>
          <p:nvPr>
            <p:ph type="body" sz="quarter" idx="12" hasCustomPrompt="1"/>
          </p:nvPr>
        </p:nvSpPr>
        <p:spPr>
          <a:xfrm>
            <a:off x="0" y="4800600"/>
            <a:ext cx="9144000" cy="685800"/>
          </a:xfrm>
        </p:spPr>
        <p:txBody>
          <a:bodyPr anchor="ctr"/>
          <a:lstStyle>
            <a:lvl1pPr marL="0" indent="0" algn="ctr">
              <a:buNone/>
              <a:defRPr sz="2000" b="1">
                <a:solidFill>
                  <a:schemeClr val="tx1">
                    <a:lumMod val="75000"/>
                    <a:lumOff val="25000"/>
                  </a:schemeClr>
                </a:solidFill>
              </a:defRPr>
            </a:lvl1pPr>
          </a:lstStyle>
          <a:p>
            <a:pPr lvl="0"/>
            <a:r>
              <a:rPr lang="en-US" dirty="0" smtClean="0"/>
              <a:t>DATE</a:t>
            </a:r>
            <a:endParaRPr lang="en-US" dirty="0"/>
          </a:p>
        </p:txBody>
      </p:sp>
      <p:sp>
        <p:nvSpPr>
          <p:cNvPr id="6" name="Slide Number Placeholder 5"/>
          <p:cNvSpPr>
            <a:spLocks noGrp="1"/>
          </p:cNvSpPr>
          <p:nvPr>
            <p:ph type="sldNum" sz="quarter" idx="4"/>
          </p:nvPr>
        </p:nvSpPr>
        <p:spPr>
          <a:xfrm>
            <a:off x="304800" y="6248400"/>
            <a:ext cx="6858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5" name="Rectangle 4"/>
          <p:cNvSpPr/>
          <p:nvPr userDrawn="1"/>
        </p:nvSpPr>
        <p:spPr>
          <a:xfrm>
            <a:off x="0" y="2057400"/>
            <a:ext cx="9144000" cy="2667000"/>
          </a:xfrm>
          <a:prstGeom prst="rect">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7" name="Text Placeholder 3"/>
          <p:cNvSpPr>
            <a:spLocks noGrp="1"/>
          </p:cNvSpPr>
          <p:nvPr>
            <p:ph type="body" sz="quarter" idx="12" hasCustomPrompt="1"/>
          </p:nvPr>
        </p:nvSpPr>
        <p:spPr>
          <a:xfrm>
            <a:off x="1143000" y="10633"/>
            <a:ext cx="5334000" cy="304800"/>
          </a:xfrm>
        </p:spPr>
        <p:txBody>
          <a:bodyPr/>
          <a:lstStyle>
            <a:lvl1pPr marL="0" indent="0" algn="r">
              <a:buNone/>
              <a:defRPr sz="1400" b="1">
                <a:solidFill>
                  <a:schemeClr val="bg1"/>
                </a:solidFill>
              </a:defRPr>
            </a:lvl1pPr>
          </a:lstStyle>
          <a:p>
            <a:pPr lvl="0"/>
            <a:r>
              <a:rPr lang="en-US" dirty="0" smtClean="0"/>
              <a:t>Click to add text</a:t>
            </a:r>
          </a:p>
        </p:txBody>
      </p:sp>
      <p:sp>
        <p:nvSpPr>
          <p:cNvPr id="10" name="Text Placeholder 3"/>
          <p:cNvSpPr>
            <a:spLocks noGrp="1"/>
          </p:cNvSpPr>
          <p:nvPr>
            <p:ph type="body" sz="quarter" idx="10" hasCustomPrompt="1"/>
          </p:nvPr>
        </p:nvSpPr>
        <p:spPr>
          <a:xfrm>
            <a:off x="0" y="2819400"/>
            <a:ext cx="9144000" cy="685800"/>
          </a:xfrm>
        </p:spPr>
        <p:txBody>
          <a:bodyPr anchor="t"/>
          <a:lstStyle>
            <a:lvl1pPr marL="0" indent="0" algn="ctr">
              <a:buNone/>
              <a:defRPr sz="3600" b="1">
                <a:solidFill>
                  <a:schemeClr val="tx1">
                    <a:lumMod val="75000"/>
                    <a:lumOff val="25000"/>
                  </a:schemeClr>
                </a:solidFill>
              </a:defRPr>
            </a:lvl1pPr>
          </a:lstStyle>
          <a:p>
            <a:pPr lvl="0"/>
            <a:r>
              <a:rPr lang="en-US" dirty="0" smtClean="0"/>
              <a:t>Section / Chapter Divider</a:t>
            </a:r>
            <a:endParaRPr lang="en-US" dirty="0"/>
          </a:p>
        </p:txBody>
      </p:sp>
      <p:sp>
        <p:nvSpPr>
          <p:cNvPr id="11" name="Text Placeholder 3"/>
          <p:cNvSpPr>
            <a:spLocks noGrp="1"/>
          </p:cNvSpPr>
          <p:nvPr>
            <p:ph type="body" sz="quarter" idx="13" hasCustomPrompt="1"/>
          </p:nvPr>
        </p:nvSpPr>
        <p:spPr>
          <a:xfrm>
            <a:off x="0" y="3657600"/>
            <a:ext cx="9144000" cy="685800"/>
          </a:xfrm>
        </p:spPr>
        <p:txBody>
          <a:bodyPr anchor="ctr"/>
          <a:lstStyle>
            <a:lvl1pPr marL="0" indent="0" algn="ctr">
              <a:buNone/>
              <a:defRPr sz="2400">
                <a:solidFill>
                  <a:schemeClr val="tx1">
                    <a:lumMod val="75000"/>
                    <a:lumOff val="25000"/>
                  </a:schemeClr>
                </a:solidFill>
              </a:defRPr>
            </a:lvl1pPr>
          </a:lstStyle>
          <a:p>
            <a:pPr lvl="0"/>
            <a:r>
              <a:rPr lang="en-US" dirty="0" smtClean="0"/>
              <a:t>Subtitle</a:t>
            </a:r>
            <a:endParaRPr lang="en-US" dirty="0"/>
          </a:p>
        </p:txBody>
      </p:sp>
      <p:sp>
        <p:nvSpPr>
          <p:cNvPr id="8" name="Slide Number Placeholder 5"/>
          <p:cNvSpPr>
            <a:spLocks noGrp="1"/>
          </p:cNvSpPr>
          <p:nvPr>
            <p:ph type="sldNum" sz="quarter" idx="4"/>
          </p:nvPr>
        </p:nvSpPr>
        <p:spPr>
          <a:xfrm>
            <a:off x="304800" y="6248400"/>
            <a:ext cx="6858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569621"/>
            <a:ext cx="8534400" cy="878179"/>
          </a:xfrm>
          <a:prstGeom prst="rect">
            <a:avLst/>
          </a:prstGeom>
        </p:spPr>
        <p:txBody>
          <a:bodyPr vert="horz" lIns="91440" tIns="45720" rIns="91440" bIns="45720" rtlCol="0" anchor="t">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43000" y="10633"/>
            <a:ext cx="5334000" cy="304800"/>
          </a:xfrm>
        </p:spPr>
        <p:txBody>
          <a:bodyPr/>
          <a:lstStyle>
            <a:lvl1pPr marL="0" indent="0" algn="r">
              <a:buNone/>
              <a:defRPr sz="14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0"/>
            <a:ext cx="6858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569621"/>
            <a:ext cx="8534400" cy="878179"/>
          </a:xfrm>
          <a:prstGeom prst="rect">
            <a:avLst/>
          </a:prstGeom>
        </p:spPr>
        <p:txBody>
          <a:bodyPr vert="horz" lIns="91440" tIns="45720" rIns="91440" bIns="45720" rtlCol="0" anchor="t">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43000" y="10633"/>
            <a:ext cx="5334000" cy="304800"/>
          </a:xfrm>
        </p:spPr>
        <p:txBody>
          <a:bodyPr/>
          <a:lstStyle>
            <a:lvl1pPr marL="0" indent="0" algn="r">
              <a:buNone/>
              <a:defRPr sz="14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0"/>
            <a:ext cx="6858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3799958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04800" y="417221"/>
            <a:ext cx="8610600" cy="878179"/>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userDrawn="1">
            <p:ph type="body" idx="1"/>
          </p:nvPr>
        </p:nvSpPr>
        <p:spPr>
          <a:xfrm>
            <a:off x="304799" y="1384002"/>
            <a:ext cx="8534401" cy="4635798"/>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userDrawn="1">
            <p:ph type="sldNum" sz="quarter" idx="4"/>
          </p:nvPr>
        </p:nvSpPr>
        <p:spPr>
          <a:xfrm>
            <a:off x="304800" y="6248400"/>
            <a:ext cx="6858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cap="none"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xcelenergy.com/programs_and_rebates/business_programs_and_rebates/renewable_energy_options_business/solar/available_solar_options/on_site_at_your_business/how_to_interconnect"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r>
              <a:rPr lang="en-US" dirty="0" smtClean="0"/>
              <a:t>Distribution Grid and Interconnection Stakeholder Group</a:t>
            </a:r>
            <a:endParaRPr lang="en-US" dirty="0"/>
          </a:p>
        </p:txBody>
      </p:sp>
      <p:sp>
        <p:nvSpPr>
          <p:cNvPr id="8" name="Text Placeholder 7"/>
          <p:cNvSpPr>
            <a:spLocks noGrp="1"/>
          </p:cNvSpPr>
          <p:nvPr>
            <p:ph type="body" sz="quarter" idx="10"/>
          </p:nvPr>
        </p:nvSpPr>
        <p:spPr/>
        <p:txBody>
          <a:bodyPr/>
          <a:lstStyle/>
          <a:p>
            <a:r>
              <a:rPr lang="en-US" dirty="0" smtClean="0"/>
              <a:t>Battery Interconnection</a:t>
            </a:r>
            <a:endParaRPr lang="en-US" dirty="0"/>
          </a:p>
        </p:txBody>
      </p:sp>
      <p:sp>
        <p:nvSpPr>
          <p:cNvPr id="9" name="Text Placeholder 8"/>
          <p:cNvSpPr>
            <a:spLocks noGrp="1"/>
          </p:cNvSpPr>
          <p:nvPr>
            <p:ph type="body" sz="quarter" idx="11"/>
          </p:nvPr>
        </p:nvSpPr>
        <p:spPr/>
        <p:txBody>
          <a:bodyPr/>
          <a:lstStyle/>
          <a:p>
            <a:r>
              <a:rPr lang="en-US" dirty="0" smtClean="0"/>
              <a:t>November 3, 2016</a:t>
            </a:r>
            <a:endParaRPr lang="en-US" dirty="0"/>
          </a:p>
        </p:txBody>
      </p:sp>
      <p:sp>
        <p:nvSpPr>
          <p:cNvPr id="10" name="Text Placeholder 9"/>
          <p:cNvSpPr>
            <a:spLocks noGrp="1"/>
          </p:cNvSpPr>
          <p:nvPr>
            <p:ph type="body" sz="quarter" idx="12"/>
          </p:nvPr>
        </p:nvSpPr>
        <p:spPr/>
        <p:txBody>
          <a:bodyPr/>
          <a:lstStyle/>
          <a:p>
            <a:r>
              <a:rPr lang="en-US" dirty="0" smtClean="0"/>
              <a:t>9 AM – 12 PM (MDT)</a:t>
            </a:r>
            <a:endParaRPr lang="en-US" dirty="0"/>
          </a:p>
        </p:txBody>
      </p:sp>
    </p:spTree>
    <p:extLst>
      <p:ext uri="{BB962C8B-B14F-4D97-AF65-F5344CB8AC3E}">
        <p14:creationId xmlns:p14="http://schemas.microsoft.com/office/powerpoint/2010/main" val="1543915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7" name="Text Placeholder 6"/>
          <p:cNvSpPr>
            <a:spLocks noGrp="1"/>
          </p:cNvSpPr>
          <p:nvPr>
            <p:ph type="body" sz="quarter" idx="11"/>
          </p:nvPr>
        </p:nvSpPr>
        <p:spPr/>
        <p:txBody>
          <a:bodyPr/>
          <a:lstStyle/>
          <a:p>
            <a:r>
              <a:rPr lang="en-US" dirty="0"/>
              <a:t>Distribution Grid and Interconnection Stakeholder Group</a:t>
            </a:r>
          </a:p>
          <a:p>
            <a:endParaRPr lang="en-US" dirty="0"/>
          </a:p>
        </p:txBody>
      </p:sp>
      <p:sp>
        <p:nvSpPr>
          <p:cNvPr id="4" name="Slide Number Placeholder 3"/>
          <p:cNvSpPr>
            <a:spLocks noGrp="1"/>
          </p:cNvSpPr>
          <p:nvPr>
            <p:ph type="sldNum" sz="quarter" idx="4"/>
          </p:nvPr>
        </p:nvSpPr>
        <p:spPr/>
        <p:txBody>
          <a:bodyPr/>
          <a:lstStyle/>
          <a:p>
            <a:fld id="{396272A9-6FE0-4626-AEC7-32312B635104}" type="slidenum">
              <a:rPr lang="en-US" smtClean="0"/>
              <a:pPr/>
              <a:t>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43456030"/>
              </p:ext>
            </p:extLst>
          </p:nvPr>
        </p:nvGraphicFramePr>
        <p:xfrm>
          <a:off x="609600" y="1219199"/>
          <a:ext cx="7848599" cy="4886227"/>
        </p:xfrm>
        <a:graphic>
          <a:graphicData uri="http://schemas.openxmlformats.org/drawingml/2006/table">
            <a:tbl>
              <a:tblPr/>
              <a:tblGrid>
                <a:gridCol w="2117720"/>
                <a:gridCol w="3951207"/>
                <a:gridCol w="1779672"/>
              </a:tblGrid>
              <a:tr h="307268">
                <a:tc>
                  <a:txBody>
                    <a:bodyPr/>
                    <a:lstStyle/>
                    <a:p>
                      <a:pPr marL="0" marR="0">
                        <a:lnSpc>
                          <a:spcPct val="115000"/>
                        </a:lnSpc>
                        <a:spcBef>
                          <a:spcPts val="300"/>
                        </a:spcBef>
                        <a:spcAft>
                          <a:spcPts val="1000"/>
                        </a:spcAft>
                      </a:pPr>
                      <a:r>
                        <a:rPr lang="en-US" sz="1000" b="1" dirty="0">
                          <a:effectLst/>
                          <a:latin typeface="Times New Roman"/>
                          <a:cs typeface="Times New Roman"/>
                        </a:rPr>
                        <a:t>9 – 9:10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dirty="0">
                          <a:effectLst/>
                          <a:latin typeface="Times New Roman"/>
                          <a:cs typeface="Times New Roman"/>
                        </a:rPr>
                        <a:t>Welcome &amp; Introductions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a:effectLst/>
                          <a:latin typeface="Arial"/>
                          <a:ea typeface="Times New Roman"/>
                          <a:cs typeface="Times New Roman"/>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07268">
                <a:tc>
                  <a:txBody>
                    <a:bodyPr/>
                    <a:lstStyle/>
                    <a:p>
                      <a:pPr marL="0" marR="0">
                        <a:lnSpc>
                          <a:spcPct val="115000"/>
                        </a:lnSpc>
                        <a:spcBef>
                          <a:spcPts val="300"/>
                        </a:spcBef>
                        <a:spcAft>
                          <a:spcPts val="1000"/>
                        </a:spcAft>
                      </a:pPr>
                      <a:r>
                        <a:rPr lang="en-US" sz="1000" b="1">
                          <a:effectLst/>
                          <a:latin typeface="Times New Roman"/>
                          <a:cs typeface="Times New Roman"/>
                        </a:rPr>
                        <a:t>9:10 – 9:30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dirty="0">
                          <a:effectLst/>
                          <a:latin typeface="Times New Roman"/>
                          <a:cs typeface="Times New Roman"/>
                        </a:rPr>
                        <a:t>Review of Agenda and Stakeholder Group Charter</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Arial"/>
                          <a:ea typeface="Times New Roman"/>
                          <a:cs typeface="Times New Roman"/>
                        </a:rPr>
                        <a:t>Neil Cowan</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933231">
                <a:tc>
                  <a:txBody>
                    <a:bodyPr/>
                    <a:lstStyle/>
                    <a:p>
                      <a:pPr marL="0" marR="0">
                        <a:lnSpc>
                          <a:spcPct val="115000"/>
                        </a:lnSpc>
                        <a:spcBef>
                          <a:spcPts val="300"/>
                        </a:spcBef>
                        <a:spcAft>
                          <a:spcPts val="1000"/>
                        </a:spcAft>
                      </a:pPr>
                      <a:r>
                        <a:rPr lang="en-US" sz="1000" b="1">
                          <a:effectLst/>
                          <a:latin typeface="Times New Roman"/>
                          <a:cs typeface="Times New Roman"/>
                        </a:rPr>
                        <a:t>9:30 – 9:45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dirty="0">
                          <a:effectLst/>
                          <a:latin typeface="Times New Roman"/>
                          <a:cs typeface="Times New Roman"/>
                        </a:rPr>
                        <a:t>Current Guidance</a:t>
                      </a:r>
                    </a:p>
                    <a:p>
                      <a:pPr marL="342900" marR="0" lvl="0" indent="-342900">
                        <a:lnSpc>
                          <a:spcPct val="115000"/>
                        </a:lnSpc>
                        <a:spcBef>
                          <a:spcPts val="300"/>
                        </a:spcBef>
                        <a:spcAft>
                          <a:spcPts val="0"/>
                        </a:spcAft>
                        <a:buFont typeface="Symbol"/>
                        <a:buChar char=""/>
                      </a:pPr>
                      <a:r>
                        <a:rPr lang="en-US" sz="1000" b="1" dirty="0">
                          <a:effectLst/>
                          <a:latin typeface="Arial"/>
                          <a:ea typeface="Times New Roman"/>
                          <a:cs typeface="Times New Roman"/>
                        </a:rPr>
                        <a:t>What is it and how does it work?</a:t>
                      </a:r>
                      <a:endParaRPr lang="en-US" sz="1000" dirty="0">
                        <a:effectLst/>
                        <a:latin typeface="Arial"/>
                        <a:ea typeface="Times New Roman"/>
                        <a:cs typeface="Times New Roman"/>
                      </a:endParaRPr>
                    </a:p>
                    <a:p>
                      <a:pPr marL="342900" marR="0" lvl="0" indent="-342900">
                        <a:lnSpc>
                          <a:spcPct val="115000"/>
                        </a:lnSpc>
                        <a:spcBef>
                          <a:spcPts val="0"/>
                        </a:spcBef>
                        <a:spcAft>
                          <a:spcPts val="300"/>
                        </a:spcAft>
                        <a:buFont typeface="Symbol"/>
                        <a:buChar char=""/>
                      </a:pPr>
                      <a:r>
                        <a:rPr lang="en-US" sz="1000" b="1" dirty="0">
                          <a:effectLst/>
                          <a:latin typeface="Arial"/>
                          <a:ea typeface="Times New Roman"/>
                          <a:cs typeface="Times New Roman"/>
                        </a:rPr>
                        <a:t>Issues/Questions</a:t>
                      </a:r>
                      <a:endParaRPr lang="en-US" sz="1000" dirty="0">
                        <a:effectLst/>
                        <a:latin typeface="Arial"/>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smtClean="0">
                          <a:effectLst/>
                          <a:latin typeface="Arial"/>
                          <a:ea typeface="Times New Roman"/>
                          <a:cs typeface="Times New Roman"/>
                        </a:rPr>
                        <a:t>Robin</a:t>
                      </a:r>
                      <a:r>
                        <a:rPr lang="en-US" sz="1000" baseline="0" dirty="0" smtClean="0">
                          <a:effectLst/>
                          <a:latin typeface="Arial"/>
                          <a:ea typeface="Times New Roman"/>
                          <a:cs typeface="Times New Roman"/>
                        </a:rPr>
                        <a:t> Kittel / </a:t>
                      </a:r>
                      <a:r>
                        <a:rPr lang="en-US" sz="1000" dirty="0" smtClean="0">
                          <a:effectLst/>
                          <a:latin typeface="Arial"/>
                          <a:ea typeface="Times New Roman"/>
                          <a:cs typeface="Times New Roman"/>
                        </a:rPr>
                        <a:t>Tom </a:t>
                      </a:r>
                      <a:r>
                        <a:rPr lang="en-US" sz="1000" dirty="0">
                          <a:effectLst/>
                          <a:latin typeface="Arial"/>
                          <a:ea typeface="Times New Roman"/>
                          <a:cs typeface="Times New Roman"/>
                        </a:rPr>
                        <a:t>Yohn / Craig Groeling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846433">
                <a:tc>
                  <a:txBody>
                    <a:bodyPr/>
                    <a:lstStyle/>
                    <a:p>
                      <a:pPr marL="0" marR="0">
                        <a:lnSpc>
                          <a:spcPct val="115000"/>
                        </a:lnSpc>
                        <a:spcBef>
                          <a:spcPts val="300"/>
                        </a:spcBef>
                        <a:spcAft>
                          <a:spcPts val="1000"/>
                        </a:spcAft>
                      </a:pPr>
                      <a:r>
                        <a:rPr lang="en-US" sz="1000" b="1" dirty="0">
                          <a:effectLst/>
                          <a:latin typeface="Times New Roman"/>
                          <a:cs typeface="Times New Roman"/>
                        </a:rPr>
                        <a:t>9:45 – 10:30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100" b="1" dirty="0">
                          <a:effectLst/>
                          <a:latin typeface="Arial"/>
                          <a:ea typeface="Times New Roman"/>
                          <a:cs typeface="Times New Roman"/>
                        </a:rPr>
                        <a:t>Settlement Item #1</a:t>
                      </a:r>
                      <a:endParaRPr lang="en-US" sz="1000" dirty="0">
                        <a:effectLst/>
                        <a:latin typeface="Arial"/>
                        <a:ea typeface="Times New Roman"/>
                        <a:cs typeface="Times New Roman"/>
                      </a:endParaRPr>
                    </a:p>
                    <a:p>
                      <a:pPr marL="342900" marR="0" lvl="0" indent="-342900">
                        <a:lnSpc>
                          <a:spcPct val="115000"/>
                        </a:lnSpc>
                        <a:spcBef>
                          <a:spcPts val="300"/>
                        </a:spcBef>
                        <a:spcAft>
                          <a:spcPts val="0"/>
                        </a:spcAft>
                        <a:buFont typeface="Symbol"/>
                        <a:buChar char=""/>
                      </a:pPr>
                      <a:r>
                        <a:rPr lang="en-US" sz="1000" b="1" dirty="0">
                          <a:effectLst/>
                          <a:latin typeface="Arial"/>
                          <a:ea typeface="Times New Roman"/>
                          <a:cs typeface="Times New Roman"/>
                        </a:rPr>
                        <a:t>Overview</a:t>
                      </a:r>
                      <a:endParaRPr lang="en-US" sz="1000" dirty="0">
                        <a:effectLst/>
                        <a:latin typeface="Arial"/>
                        <a:ea typeface="Times New Roman"/>
                        <a:cs typeface="Times New Roman"/>
                      </a:endParaRPr>
                    </a:p>
                    <a:p>
                      <a:pPr marL="342900" marR="0" lvl="0" indent="-342900">
                        <a:lnSpc>
                          <a:spcPct val="115000"/>
                        </a:lnSpc>
                        <a:spcBef>
                          <a:spcPts val="0"/>
                        </a:spcBef>
                        <a:spcAft>
                          <a:spcPts val="300"/>
                        </a:spcAft>
                        <a:buFont typeface="Symbol"/>
                        <a:buChar char=""/>
                      </a:pPr>
                      <a:r>
                        <a:rPr lang="en-US" sz="1000" b="1" dirty="0">
                          <a:effectLst/>
                          <a:latin typeface="Arial"/>
                          <a:ea typeface="Times New Roman"/>
                          <a:cs typeface="Times New Roman"/>
                        </a:rPr>
                        <a:t>Discussion / Questions </a:t>
                      </a:r>
                      <a:endParaRPr lang="en-US" sz="1000" dirty="0">
                        <a:effectLst/>
                        <a:latin typeface="Arial"/>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a:effectLst/>
                          <a:latin typeface="Arial"/>
                          <a:ea typeface="Times New Roman"/>
                          <a:cs typeface="Times New Roman"/>
                        </a:rPr>
                        <a:t>Facilitated by Robin Kittel</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307268">
                <a:tc>
                  <a:txBody>
                    <a:bodyPr/>
                    <a:lstStyle/>
                    <a:p>
                      <a:pPr marL="0" marR="0">
                        <a:lnSpc>
                          <a:spcPct val="115000"/>
                        </a:lnSpc>
                        <a:spcBef>
                          <a:spcPts val="300"/>
                        </a:spcBef>
                        <a:spcAft>
                          <a:spcPts val="1000"/>
                        </a:spcAft>
                      </a:pPr>
                      <a:r>
                        <a:rPr lang="en-US" sz="1000" b="1" dirty="0">
                          <a:effectLst/>
                          <a:latin typeface="Times New Roman"/>
                          <a:cs typeface="Times New Roman"/>
                        </a:rPr>
                        <a:t>10:30 – 10:45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dirty="0">
                          <a:effectLst/>
                          <a:latin typeface="Times New Roman"/>
                          <a:cs typeface="Times New Roman"/>
                        </a:rPr>
                        <a:t>BREAK</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Arial"/>
                          <a:ea typeface="Times New Roman"/>
                          <a:cs typeface="Times New Roman"/>
                        </a:rPr>
                        <a: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1165901">
                <a:tc>
                  <a:txBody>
                    <a:bodyPr/>
                    <a:lstStyle/>
                    <a:p>
                      <a:pPr marL="0" marR="0">
                        <a:lnSpc>
                          <a:spcPct val="115000"/>
                        </a:lnSpc>
                        <a:spcBef>
                          <a:spcPts val="300"/>
                        </a:spcBef>
                        <a:spcAft>
                          <a:spcPts val="1000"/>
                        </a:spcAft>
                      </a:pPr>
                      <a:r>
                        <a:rPr lang="en-US" sz="1000" b="1" dirty="0">
                          <a:effectLst/>
                          <a:latin typeface="Times New Roman"/>
                          <a:cs typeface="Times New Roman"/>
                        </a:rPr>
                        <a:t>10:45 – 11:45</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dirty="0">
                          <a:effectLst/>
                          <a:latin typeface="Times New Roman"/>
                          <a:cs typeface="Times New Roman"/>
                        </a:rPr>
                        <a:t>Settlement Items #2 &amp; #3</a:t>
                      </a:r>
                    </a:p>
                    <a:p>
                      <a:pPr marL="342900" marR="0" lvl="0" indent="-342900">
                        <a:lnSpc>
                          <a:spcPct val="115000"/>
                        </a:lnSpc>
                        <a:spcBef>
                          <a:spcPts val="300"/>
                        </a:spcBef>
                        <a:spcAft>
                          <a:spcPts val="0"/>
                        </a:spcAft>
                        <a:buFont typeface="Symbol"/>
                        <a:buChar char=""/>
                      </a:pPr>
                      <a:r>
                        <a:rPr lang="en-US" sz="1000" b="1" dirty="0">
                          <a:effectLst/>
                          <a:latin typeface="Arial"/>
                          <a:ea typeface="Times New Roman"/>
                          <a:cs typeface="Times New Roman"/>
                        </a:rPr>
                        <a:t>Overview</a:t>
                      </a:r>
                      <a:endParaRPr lang="en-US" sz="1000" dirty="0">
                        <a:effectLst/>
                        <a:latin typeface="Arial"/>
                        <a:ea typeface="Times New Roman"/>
                        <a:cs typeface="Times New Roman"/>
                      </a:endParaRPr>
                    </a:p>
                    <a:p>
                      <a:pPr marL="342900" marR="0" lvl="0" indent="-342900">
                        <a:lnSpc>
                          <a:spcPct val="115000"/>
                        </a:lnSpc>
                        <a:spcBef>
                          <a:spcPts val="0"/>
                        </a:spcBef>
                        <a:spcAft>
                          <a:spcPts val="0"/>
                        </a:spcAft>
                        <a:buFont typeface="Symbol"/>
                        <a:buChar char=""/>
                      </a:pPr>
                      <a:r>
                        <a:rPr lang="en-US" sz="1000" b="1" dirty="0">
                          <a:effectLst/>
                          <a:latin typeface="Arial"/>
                          <a:ea typeface="Times New Roman"/>
                          <a:cs typeface="Times New Roman"/>
                        </a:rPr>
                        <a:t>Discussion / Questions</a:t>
                      </a:r>
                      <a:endParaRPr lang="en-US" sz="1000" dirty="0">
                        <a:effectLst/>
                        <a:latin typeface="Arial"/>
                        <a:ea typeface="Times New Roman"/>
                        <a:cs typeface="Times New Roman"/>
                      </a:endParaRPr>
                    </a:p>
                    <a:p>
                      <a:pPr marL="914400" marR="0">
                        <a:lnSpc>
                          <a:spcPct val="115000"/>
                        </a:lnSpc>
                        <a:spcBef>
                          <a:spcPts val="0"/>
                        </a:spcBef>
                        <a:spcAft>
                          <a:spcPts val="300"/>
                        </a:spcAft>
                      </a:pPr>
                      <a:r>
                        <a:rPr lang="en-US" sz="1100" b="1" dirty="0">
                          <a:effectLst/>
                          <a:latin typeface="Arial"/>
                          <a:ea typeface="Times New Roman"/>
                          <a:cs typeface="Times New Roman"/>
                        </a:rPr>
                        <a:t> </a:t>
                      </a:r>
                      <a:endParaRPr lang="en-US" sz="1000" dirty="0">
                        <a:effectLst/>
                        <a:latin typeface="Arial"/>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a:effectLst/>
                          <a:latin typeface="Arial"/>
                          <a:ea typeface="Times New Roman"/>
                          <a:cs typeface="Times New Roman"/>
                        </a:rPr>
                        <a:t>Facilitated by Robin Kittel</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r h="933231">
                <a:tc>
                  <a:txBody>
                    <a:bodyPr/>
                    <a:lstStyle/>
                    <a:p>
                      <a:pPr marL="0" marR="0">
                        <a:lnSpc>
                          <a:spcPct val="115000"/>
                        </a:lnSpc>
                        <a:spcBef>
                          <a:spcPts val="300"/>
                        </a:spcBef>
                        <a:spcAft>
                          <a:spcPts val="1000"/>
                        </a:spcAft>
                      </a:pPr>
                      <a:r>
                        <a:rPr lang="en-US" sz="1000" b="1" dirty="0">
                          <a:effectLst/>
                          <a:latin typeface="Times New Roman"/>
                          <a:cs typeface="Times New Roman"/>
                        </a:rPr>
                        <a:t>11:45 – 12:00</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nSpc>
                          <a:spcPct val="115000"/>
                        </a:lnSpc>
                        <a:spcBef>
                          <a:spcPts val="300"/>
                        </a:spcBef>
                        <a:spcAft>
                          <a:spcPts val="1000"/>
                        </a:spcAft>
                      </a:pPr>
                      <a:r>
                        <a:rPr lang="en-US" sz="1000" b="1" dirty="0">
                          <a:effectLst/>
                          <a:latin typeface="Times New Roman"/>
                          <a:cs typeface="Times New Roman"/>
                        </a:rPr>
                        <a:t>Wrap</a:t>
                      </a:r>
                    </a:p>
                    <a:p>
                      <a:pPr marL="342900" marR="0" lvl="0" indent="-342900">
                        <a:lnSpc>
                          <a:spcPct val="115000"/>
                        </a:lnSpc>
                        <a:spcBef>
                          <a:spcPts val="300"/>
                        </a:spcBef>
                        <a:spcAft>
                          <a:spcPts val="0"/>
                        </a:spcAft>
                        <a:buFont typeface="Symbol"/>
                        <a:buChar char=""/>
                      </a:pPr>
                      <a:r>
                        <a:rPr lang="en-US" sz="1000" b="1" dirty="0" smtClean="0">
                          <a:effectLst/>
                          <a:latin typeface="Arial"/>
                          <a:ea typeface="Times New Roman"/>
                          <a:cs typeface="Times New Roman"/>
                        </a:rPr>
                        <a:t>Review parking lot items and action items.</a:t>
                      </a:r>
                    </a:p>
                    <a:p>
                      <a:pPr marL="342900" marR="0" lvl="0" indent="-342900">
                        <a:lnSpc>
                          <a:spcPct val="115000"/>
                        </a:lnSpc>
                        <a:spcBef>
                          <a:spcPts val="300"/>
                        </a:spcBef>
                        <a:spcAft>
                          <a:spcPts val="0"/>
                        </a:spcAft>
                        <a:buFont typeface="Symbol"/>
                        <a:buChar char=""/>
                      </a:pPr>
                      <a:r>
                        <a:rPr lang="en-US" sz="1000" b="1" dirty="0" smtClean="0">
                          <a:effectLst/>
                          <a:latin typeface="Arial"/>
                          <a:ea typeface="Times New Roman"/>
                          <a:cs typeface="Times New Roman"/>
                        </a:rPr>
                        <a:t>Feedback on Guidance Documents.</a:t>
                      </a:r>
                    </a:p>
                    <a:p>
                      <a:pPr marL="342900" marR="0" lvl="0" indent="-342900">
                        <a:lnSpc>
                          <a:spcPct val="115000"/>
                        </a:lnSpc>
                        <a:spcBef>
                          <a:spcPts val="300"/>
                        </a:spcBef>
                        <a:spcAft>
                          <a:spcPts val="0"/>
                        </a:spcAft>
                        <a:buFont typeface="Symbol"/>
                        <a:buChar char=""/>
                      </a:pPr>
                      <a:r>
                        <a:rPr lang="en-US" sz="1000" b="1" dirty="0" smtClean="0">
                          <a:effectLst/>
                          <a:latin typeface="Arial"/>
                          <a:ea typeface="Times New Roman"/>
                          <a:cs typeface="Times New Roman"/>
                        </a:rPr>
                        <a:t>Schedule next meeting.</a:t>
                      </a:r>
                      <a:endParaRPr lang="en-US" sz="1000" b="1" dirty="0">
                        <a:effectLst/>
                        <a:latin typeface="Arial"/>
                        <a:ea typeface="Times New Roman"/>
                        <a:cs typeface="Times New Roman"/>
                      </a:endParaRP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c>
                  <a:txBody>
                    <a:bodyPr/>
                    <a:lstStyle/>
                    <a:p>
                      <a:pPr marL="0" marR="0" algn="r">
                        <a:lnSpc>
                          <a:spcPct val="115000"/>
                        </a:lnSpc>
                        <a:spcBef>
                          <a:spcPts val="300"/>
                        </a:spcBef>
                        <a:spcAft>
                          <a:spcPts val="300"/>
                        </a:spcAft>
                      </a:pPr>
                      <a:r>
                        <a:rPr lang="en-US" sz="1000" dirty="0" smtClean="0">
                          <a:effectLst/>
                          <a:latin typeface="Arial"/>
                          <a:ea typeface="Times New Roman"/>
                          <a:cs typeface="Times New Roman"/>
                        </a:rPr>
                        <a:t>Neil Cowan</a:t>
                      </a:r>
                      <a:r>
                        <a:rPr lang="en-US" sz="1000" dirty="0">
                          <a:effectLst/>
                          <a:latin typeface="Arial"/>
                          <a:ea typeface="Times New Roman"/>
                          <a:cs typeface="Times New Roman"/>
                        </a:rPr>
                        <a:t> </a:t>
                      </a:r>
                    </a:p>
                  </a:txBody>
                  <a:tcPr marL="73025" marR="73025" marT="73025" marB="18415">
                    <a:lnL>
                      <a:noFill/>
                    </a:lnL>
                    <a:lnR>
                      <a:noFill/>
                    </a:lnR>
                    <a:lnT w="28575" cap="flat" cmpd="dbl" algn="ctr">
                      <a:solidFill>
                        <a:srgbClr val="7F7F7F"/>
                      </a:solidFill>
                      <a:prstDash val="solid"/>
                      <a:round/>
                      <a:headEnd type="none" w="med" len="med"/>
                      <a:tailEnd type="none" w="med" len="med"/>
                    </a:lnT>
                    <a:lnB w="28575" cap="flat" cmpd="dbl" algn="ctr">
                      <a:solidFill>
                        <a:srgbClr val="7F7F7F"/>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81602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r>
              <a:rPr lang="en-US" dirty="0"/>
              <a:t>Distribution Grid and Interconnection Stakeholder Group</a:t>
            </a:r>
          </a:p>
          <a:p>
            <a:endParaRPr lang="en-US" dirty="0"/>
          </a:p>
          <a:p>
            <a:endParaRPr lang="en-US" dirty="0"/>
          </a:p>
        </p:txBody>
      </p:sp>
      <p:sp>
        <p:nvSpPr>
          <p:cNvPr id="5" name="Text Placeholder 4"/>
          <p:cNvSpPr>
            <a:spLocks noGrp="1"/>
          </p:cNvSpPr>
          <p:nvPr>
            <p:ph type="body" sz="quarter" idx="10"/>
          </p:nvPr>
        </p:nvSpPr>
        <p:spPr/>
        <p:txBody>
          <a:bodyPr/>
          <a:lstStyle/>
          <a:p>
            <a:r>
              <a:rPr lang="en-US" dirty="0" smtClean="0"/>
              <a:t>Current Guidance</a:t>
            </a:r>
            <a:endParaRPr lang="en-US" dirty="0"/>
          </a:p>
        </p:txBody>
      </p:sp>
      <p:sp>
        <p:nvSpPr>
          <p:cNvPr id="7" name="Text Placeholder 6"/>
          <p:cNvSpPr>
            <a:spLocks noGrp="1"/>
          </p:cNvSpPr>
          <p:nvPr>
            <p:ph type="body" sz="quarter" idx="13"/>
          </p:nvPr>
        </p:nvSpPr>
        <p:spPr/>
        <p:txBody>
          <a:bodyPr/>
          <a:lstStyle/>
          <a:p>
            <a:r>
              <a:rPr lang="en-US" dirty="0"/>
              <a:t>Electric Storage Used as Backup Power for Net Metered Customers</a:t>
            </a:r>
          </a:p>
        </p:txBody>
      </p:sp>
      <p:sp>
        <p:nvSpPr>
          <p:cNvPr id="2" name="Slide Number Placeholder 1"/>
          <p:cNvSpPr>
            <a:spLocks noGrp="1"/>
          </p:cNvSpPr>
          <p:nvPr>
            <p:ph type="sldNum" sz="quarter" idx="4"/>
          </p:nvPr>
        </p:nvSpPr>
        <p:spPr/>
        <p:txBody>
          <a:bodyPr/>
          <a:lstStyle/>
          <a:p>
            <a:fld id="{396272A9-6FE0-4626-AEC7-32312B635104}" type="slidenum">
              <a:rPr lang="en-US" smtClean="0"/>
              <a:pPr/>
              <a:t>3</a:t>
            </a:fld>
            <a:endParaRPr lang="en-US" dirty="0"/>
          </a:p>
        </p:txBody>
      </p:sp>
    </p:spTree>
    <p:extLst>
      <p:ext uri="{BB962C8B-B14F-4D97-AF65-F5344CB8AC3E}">
        <p14:creationId xmlns:p14="http://schemas.microsoft.com/office/powerpoint/2010/main" val="4051161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smtClean="0"/>
              <a:t>See Handout.</a:t>
            </a:r>
          </a:p>
          <a:p>
            <a:pPr marL="0" indent="0">
              <a:buNone/>
            </a:pPr>
            <a:endParaRPr lang="en-US" dirty="0" smtClean="0"/>
          </a:p>
          <a:p>
            <a:r>
              <a:rPr lang="en-US" dirty="0" smtClean="0"/>
              <a:t>Available online at:</a:t>
            </a:r>
          </a:p>
          <a:p>
            <a:pPr marL="0" indent="0">
              <a:buNone/>
            </a:pPr>
            <a:r>
              <a:rPr lang="en-US" dirty="0">
                <a:hlinkClick r:id="rId2"/>
              </a:rPr>
              <a:t>https://</a:t>
            </a:r>
            <a:r>
              <a:rPr lang="en-US" dirty="0" smtClean="0">
                <a:hlinkClick r:id="rId2"/>
              </a:rPr>
              <a:t>www.xcelenergy.com/programs_and_rebates/business_programs_and_rebates/renewable_energy_options_business/solar/available_solar_options/on_site_at_your_business/how_to_interconnect</a:t>
            </a:r>
            <a:endParaRPr lang="en-US" dirty="0" smtClean="0"/>
          </a:p>
          <a:p>
            <a:pPr marL="0" indent="0">
              <a:buNone/>
            </a:pPr>
            <a:endParaRPr lang="en-US" dirty="0"/>
          </a:p>
        </p:txBody>
      </p:sp>
      <p:sp>
        <p:nvSpPr>
          <p:cNvPr id="6" name="Title 5"/>
          <p:cNvSpPr>
            <a:spLocks noGrp="1"/>
          </p:cNvSpPr>
          <p:nvPr>
            <p:ph type="title"/>
          </p:nvPr>
        </p:nvSpPr>
        <p:spPr/>
        <p:txBody>
          <a:bodyPr/>
          <a:lstStyle/>
          <a:p>
            <a:r>
              <a:rPr lang="en-US" dirty="0"/>
              <a:t>Electric Storage Used as Backup Power for Net Metered Customers</a:t>
            </a:r>
            <a:br>
              <a:rPr lang="en-US" dirty="0"/>
            </a:br>
            <a:endParaRPr lang="en-US" dirty="0"/>
          </a:p>
        </p:txBody>
      </p:sp>
      <p:sp>
        <p:nvSpPr>
          <p:cNvPr id="8" name="Text Placeholder 7"/>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4</a:t>
            </a:fld>
            <a:endParaRPr lang="en-US" dirty="0"/>
          </a:p>
        </p:txBody>
      </p:sp>
    </p:spTree>
    <p:extLst>
      <p:ext uri="{BB962C8B-B14F-4D97-AF65-F5344CB8AC3E}">
        <p14:creationId xmlns:p14="http://schemas.microsoft.com/office/powerpoint/2010/main" val="296908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Distribution Grid and Interconnection Stakeholder Group</a:t>
            </a:r>
          </a:p>
          <a:p>
            <a:endParaRPr lang="en-US" dirty="0"/>
          </a:p>
          <a:p>
            <a:endParaRPr lang="en-US" dirty="0"/>
          </a:p>
        </p:txBody>
      </p:sp>
      <p:sp>
        <p:nvSpPr>
          <p:cNvPr id="3" name="Text Placeholder 2"/>
          <p:cNvSpPr>
            <a:spLocks noGrp="1"/>
          </p:cNvSpPr>
          <p:nvPr>
            <p:ph type="body" sz="quarter" idx="10"/>
          </p:nvPr>
        </p:nvSpPr>
        <p:spPr/>
        <p:txBody>
          <a:bodyPr/>
          <a:lstStyle/>
          <a:p>
            <a:r>
              <a:rPr lang="en-US" dirty="0" smtClean="0"/>
              <a:t>Settlement Item 1</a:t>
            </a:r>
            <a:endParaRPr lang="en-US" dirty="0"/>
          </a:p>
        </p:txBody>
      </p:sp>
      <p:sp>
        <p:nvSpPr>
          <p:cNvPr id="4" name="Text Placeholder 3"/>
          <p:cNvSpPr>
            <a:spLocks noGrp="1"/>
          </p:cNvSpPr>
          <p:nvPr>
            <p:ph type="body" sz="quarter" idx="13"/>
          </p:nvPr>
        </p:nvSpPr>
        <p:spPr/>
        <p:txBody>
          <a:bodyPr/>
          <a:lstStyle/>
          <a:p>
            <a:r>
              <a:rPr lang="en-US" dirty="0">
                <a:ea typeface="Calibri"/>
              </a:rPr>
              <a:t>Interconnection of Batteries as Stand-Alone Sources, Parallel Operation for Customers without Generation, and in Parallel with Self-Generation</a:t>
            </a:r>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5</a:t>
            </a:fld>
            <a:endParaRPr lang="en-US" dirty="0"/>
          </a:p>
        </p:txBody>
      </p:sp>
    </p:spTree>
    <p:extLst>
      <p:ext uri="{BB962C8B-B14F-4D97-AF65-F5344CB8AC3E}">
        <p14:creationId xmlns:p14="http://schemas.microsoft.com/office/powerpoint/2010/main" val="3267808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p:txBody>
          <a:bodyPr/>
          <a:lstStyle/>
          <a:p>
            <a:r>
              <a:rPr lang="en-US" dirty="0"/>
              <a:t>Distribution Grid and Interconnection Stakeholder Group</a:t>
            </a:r>
          </a:p>
          <a:p>
            <a:endParaRPr lang="en-US" dirty="0"/>
          </a:p>
          <a:p>
            <a:endParaRPr lang="en-US" dirty="0"/>
          </a:p>
        </p:txBody>
      </p:sp>
      <p:sp>
        <p:nvSpPr>
          <p:cNvPr id="8" name="Text Placeholder 7"/>
          <p:cNvSpPr>
            <a:spLocks noGrp="1"/>
          </p:cNvSpPr>
          <p:nvPr>
            <p:ph type="body" sz="quarter" idx="10"/>
          </p:nvPr>
        </p:nvSpPr>
        <p:spPr>
          <a:xfrm>
            <a:off x="685800" y="1447800"/>
            <a:ext cx="7772400" cy="685800"/>
          </a:xfrm>
        </p:spPr>
        <p:txBody>
          <a:bodyPr/>
          <a:lstStyle/>
          <a:p>
            <a:pPr algn="just"/>
            <a:r>
              <a:rPr lang="en-US" sz="2000" b="0" dirty="0" smtClean="0"/>
              <a:t>1.  Customers </a:t>
            </a:r>
            <a:r>
              <a:rPr lang="en-US" sz="2000" b="0" dirty="0"/>
              <a:t>with stand-alone battery interconnection are not required to have an interconnection agreement with the Company if they are in compliance with NEC 702, obtain an appropriate safety inspection, and can provide verifiable proof that those systems are operated such that they do not serve their main electrical panel. Customers with stand-alone battery interconnections are required to have an interconnection agreement when their system is operated in parallel with the grid by serving their main electrical panel.</a:t>
            </a:r>
          </a:p>
          <a:p>
            <a:endParaRPr lang="en-US" sz="2000" b="0" dirty="0"/>
          </a:p>
          <a:p>
            <a:endParaRPr lang="en-US" sz="2000" b="0"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6</a:t>
            </a:fld>
            <a:endParaRPr lang="en-US" dirty="0"/>
          </a:p>
        </p:txBody>
      </p:sp>
    </p:spTree>
    <p:extLst>
      <p:ext uri="{BB962C8B-B14F-4D97-AF65-F5344CB8AC3E}">
        <p14:creationId xmlns:p14="http://schemas.microsoft.com/office/powerpoint/2010/main" val="477180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3867582400"/>
              </p:ext>
            </p:extLst>
          </p:nvPr>
        </p:nvGraphicFramePr>
        <p:xfrm>
          <a:off x="533400" y="1219197"/>
          <a:ext cx="8153399" cy="4523973"/>
        </p:xfrm>
        <a:graphic>
          <a:graphicData uri="http://schemas.openxmlformats.org/drawingml/2006/table">
            <a:tbl>
              <a:tblPr>
                <a:tableStyleId>{5C22544A-7EE6-4342-B048-85BDC9FD1C3A}</a:tableStyleId>
              </a:tblPr>
              <a:tblGrid>
                <a:gridCol w="1803156"/>
                <a:gridCol w="2083044"/>
                <a:gridCol w="2112275"/>
                <a:gridCol w="2154924"/>
              </a:tblGrid>
              <a:tr h="717605">
                <a:tc>
                  <a:txBody>
                    <a:bodyPr/>
                    <a:lstStyle/>
                    <a:p>
                      <a:pPr algn="l" fontAlgn="b"/>
                      <a:r>
                        <a:rPr lang="en-US" sz="1400" b="1" u="none" strike="noStrike" dirty="0">
                          <a:effectLst/>
                        </a:rPr>
                        <a:t>Customer Tariff</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Residential</a:t>
                      </a:r>
                      <a:br>
                        <a:rPr lang="en-US" sz="1400" b="1" u="none" strike="noStrike" dirty="0">
                          <a:effectLst/>
                        </a:rPr>
                      </a:br>
                      <a:r>
                        <a:rPr lang="en-US" sz="1400" b="1" u="none" strike="noStrike" dirty="0">
                          <a:effectLst/>
                        </a:rPr>
                        <a:t>"R"</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Commercial</a:t>
                      </a:r>
                      <a:br>
                        <a:rPr lang="en-US" sz="1400" b="1" u="none" strike="noStrike" dirty="0">
                          <a:effectLst/>
                        </a:rPr>
                      </a:br>
                      <a:r>
                        <a:rPr lang="en-US" sz="1400" b="1" u="none" strike="noStrike" dirty="0">
                          <a:effectLst/>
                        </a:rPr>
                        <a:t>"C"</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C&amp;I</a:t>
                      </a:r>
                      <a:br>
                        <a:rPr lang="en-US" sz="1400" b="1" u="none" strike="noStrike" dirty="0">
                          <a:effectLst/>
                        </a:rPr>
                      </a:br>
                      <a:r>
                        <a:rPr lang="en-US" sz="1400" b="1" u="none" strike="noStrike" dirty="0">
                          <a:effectLst/>
                        </a:rPr>
                        <a:t>"PG, "SG", etc.</a:t>
                      </a:r>
                      <a:endParaRPr lang="en-US" sz="1400" b="1" i="0" u="none" strike="noStrike" dirty="0">
                        <a:solidFill>
                          <a:srgbClr val="000000"/>
                        </a:solidFill>
                        <a:effectLst/>
                        <a:latin typeface="Calibri"/>
                      </a:endParaRPr>
                    </a:p>
                  </a:txBody>
                  <a:tcPr marL="9525" marR="9525" marT="9525" marB="0" anchor="ctr"/>
                </a:tc>
              </a:tr>
              <a:tr h="1148165">
                <a:tc>
                  <a:txBody>
                    <a:bodyPr/>
                    <a:lstStyle/>
                    <a:p>
                      <a:pPr algn="l" fontAlgn="b"/>
                      <a:r>
                        <a:rPr lang="en-US" sz="1400" b="1" u="none" strike="noStrike" dirty="0">
                          <a:effectLst/>
                        </a:rPr>
                        <a:t>Meter</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meter configuration for customers on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meter configuration for customers on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Dual bi-directional is standard, can confirm in and out</a:t>
                      </a:r>
                      <a:endParaRPr lang="en-US" sz="1400" b="0" i="0" u="none" strike="noStrike" dirty="0">
                        <a:solidFill>
                          <a:srgbClr val="000000"/>
                        </a:solidFill>
                        <a:effectLst/>
                        <a:latin typeface="Calibri"/>
                      </a:endParaRPr>
                    </a:p>
                  </a:txBody>
                  <a:tcPr marL="9525" marR="9525" marT="9525" marB="0" anchor="ctr"/>
                </a:tc>
              </a:tr>
              <a:tr h="435006">
                <a:tc>
                  <a:txBody>
                    <a:bodyPr/>
                    <a:lstStyle/>
                    <a:p>
                      <a:pPr algn="l" fontAlgn="b"/>
                      <a:r>
                        <a:rPr lang="en-US" sz="1400" b="1" u="none" strike="noStrike" dirty="0">
                          <a:effectLst/>
                        </a:rPr>
                        <a:t>Billing System</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For "R" and "C" standard meter configurations, any reverse power flow will "advance" meter forward.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409313">
                <a:tc>
                  <a:txBody>
                    <a:bodyPr/>
                    <a:lstStyle/>
                    <a:p>
                      <a:pPr algn="l" fontAlgn="b"/>
                      <a:r>
                        <a:rPr lang="en-US" sz="1400" b="1" u="none" strike="noStrike" dirty="0">
                          <a:effectLst/>
                        </a:rPr>
                        <a:t>Interconnection Agreement</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Not Required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649431">
                <a:tc>
                  <a:txBody>
                    <a:bodyPr/>
                    <a:lstStyle/>
                    <a:p>
                      <a:pPr algn="l" fontAlgn="b"/>
                      <a:r>
                        <a:rPr lang="en-US" sz="1400" b="1" u="none" strike="noStrike" dirty="0">
                          <a:effectLst/>
                        </a:rPr>
                        <a:t>Interconnection Review (IR)</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b"/>
                      <a:r>
                        <a:rPr lang="en-US" sz="1400" u="none" strike="noStrike" dirty="0">
                          <a:effectLst/>
                        </a:rPr>
                        <a:t>Developer/customer must submit proof with application and attest that storage does not discharge to the grid.  (Note, this is a new requirement for stand-alone)</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659061">
                <a:tc>
                  <a:txBody>
                    <a:bodyPr/>
                    <a:lstStyle/>
                    <a:p>
                      <a:pPr algn="l" fontAlgn="b"/>
                      <a:r>
                        <a:rPr lang="en-US" sz="1400" b="1" u="none" strike="noStrike" dirty="0">
                          <a:effectLst/>
                        </a:rPr>
                        <a:t>How we monitor compliance</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b"/>
                      <a:r>
                        <a:rPr lang="en-US" sz="1400" u="none" strike="noStrike" dirty="0">
                          <a:effectLst/>
                        </a:rPr>
                        <a:t>Xcel Energy reserves the right to conduct an inspection to verify at a later date if problems arise or other indications of non-compliance are present</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477221">
                <a:tc>
                  <a:txBody>
                    <a:bodyPr/>
                    <a:lstStyle/>
                    <a:p>
                      <a:pPr algn="l" fontAlgn="b"/>
                      <a:r>
                        <a:rPr lang="en-US" sz="1400" b="1" u="none" strike="noStrike" dirty="0">
                          <a:effectLst/>
                        </a:rPr>
                        <a:t>Other requirements</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Design should be in conformance with National Electric Code (NEC) Article 702 Standby Power</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bl>
          </a:graphicData>
        </a:graphic>
      </p:graphicFrame>
      <p:sp>
        <p:nvSpPr>
          <p:cNvPr id="2" name="Title 1"/>
          <p:cNvSpPr>
            <a:spLocks noGrp="1"/>
          </p:cNvSpPr>
          <p:nvPr>
            <p:ph type="title"/>
          </p:nvPr>
        </p:nvSpPr>
        <p:spPr/>
        <p:txBody>
          <a:bodyPr/>
          <a:lstStyle/>
          <a:p>
            <a:r>
              <a:rPr lang="en-US" dirty="0" smtClean="0"/>
              <a:t>Stand-Alone Batteries</a:t>
            </a:r>
            <a:endParaRPr lang="en-US" dirty="0"/>
          </a:p>
        </p:txBody>
      </p:sp>
      <p:sp>
        <p:nvSpPr>
          <p:cNvPr id="8" name="Text Placeholder 7"/>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7</a:t>
            </a:fld>
            <a:endParaRPr lang="en-US" dirty="0"/>
          </a:p>
        </p:txBody>
      </p:sp>
    </p:spTree>
    <p:extLst>
      <p:ext uri="{BB962C8B-B14F-4D97-AF65-F5344CB8AC3E}">
        <p14:creationId xmlns:p14="http://schemas.microsoft.com/office/powerpoint/2010/main" val="1001662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484187807"/>
              </p:ext>
            </p:extLst>
          </p:nvPr>
        </p:nvGraphicFramePr>
        <p:xfrm>
          <a:off x="533401" y="1219199"/>
          <a:ext cx="8077199" cy="4572001"/>
        </p:xfrm>
        <a:graphic>
          <a:graphicData uri="http://schemas.openxmlformats.org/drawingml/2006/table">
            <a:tbl>
              <a:tblPr>
                <a:tableStyleId>{5C22544A-7EE6-4342-B048-85BDC9FD1C3A}</a:tableStyleId>
              </a:tblPr>
              <a:tblGrid>
                <a:gridCol w="2209799"/>
                <a:gridCol w="2459824"/>
                <a:gridCol w="1768723"/>
                <a:gridCol w="1638853"/>
              </a:tblGrid>
              <a:tr h="630115">
                <a:tc>
                  <a:txBody>
                    <a:bodyPr/>
                    <a:lstStyle/>
                    <a:p>
                      <a:pPr algn="l" fontAlgn="b"/>
                      <a:r>
                        <a:rPr lang="en-US" sz="1400" b="1" u="none" strike="noStrike" dirty="0">
                          <a:effectLst/>
                        </a:rPr>
                        <a:t>Customer Tariff</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Residential</a:t>
                      </a:r>
                      <a:br>
                        <a:rPr lang="en-US" sz="1400" b="1" u="none" strike="noStrike" dirty="0">
                          <a:effectLst/>
                        </a:rPr>
                      </a:br>
                      <a:r>
                        <a:rPr lang="en-US" sz="1400" b="1" u="none" strike="noStrike" dirty="0">
                          <a:effectLst/>
                        </a:rPr>
                        <a:t>"R"</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Commercial</a:t>
                      </a:r>
                      <a:br>
                        <a:rPr lang="en-US" sz="1400" b="1" u="none" strike="noStrike" dirty="0">
                          <a:effectLst/>
                        </a:rPr>
                      </a:br>
                      <a:r>
                        <a:rPr lang="en-US" sz="1400" b="1" u="none" strike="noStrike" dirty="0">
                          <a:effectLst/>
                        </a:rPr>
                        <a:t>"C"</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C&amp;I</a:t>
                      </a:r>
                      <a:br>
                        <a:rPr lang="en-US" sz="1400" b="1" u="none" strike="noStrike" dirty="0">
                          <a:effectLst/>
                        </a:rPr>
                      </a:br>
                      <a:r>
                        <a:rPr lang="en-US" sz="1400" b="1" u="none" strike="noStrike" dirty="0">
                          <a:effectLst/>
                        </a:rPr>
                        <a:t>"PG, "SG", etc.</a:t>
                      </a:r>
                      <a:endParaRPr lang="en-US" sz="1400" b="1" i="0" u="none" strike="noStrike" dirty="0">
                        <a:solidFill>
                          <a:srgbClr val="000000"/>
                        </a:solidFill>
                        <a:effectLst/>
                        <a:latin typeface="Calibri"/>
                      </a:endParaRPr>
                    </a:p>
                  </a:txBody>
                  <a:tcPr marL="9525" marR="9525" marT="9525" marB="0" anchor="ctr"/>
                </a:tc>
              </a:tr>
              <a:tr h="879231">
                <a:tc>
                  <a:txBody>
                    <a:bodyPr/>
                    <a:lstStyle/>
                    <a:p>
                      <a:pPr algn="l" fontAlgn="b"/>
                      <a:r>
                        <a:rPr lang="en-US" sz="1400" b="1" u="none" strike="noStrike" dirty="0">
                          <a:effectLst/>
                        </a:rPr>
                        <a:t>Meter</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meter configuration </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meter configuration</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Dual bi-directional is standard, which can confirm in and out</a:t>
                      </a:r>
                      <a:endParaRPr lang="en-US" sz="1400" b="0" i="0" u="none" strike="noStrike" dirty="0">
                        <a:solidFill>
                          <a:srgbClr val="000000"/>
                        </a:solidFill>
                        <a:effectLst/>
                        <a:latin typeface="Calibri"/>
                      </a:endParaRPr>
                    </a:p>
                  </a:txBody>
                  <a:tcPr marL="9525" marR="9525" marT="9525" marB="0" anchor="ctr"/>
                </a:tc>
              </a:tr>
              <a:tr h="1143000">
                <a:tc>
                  <a:txBody>
                    <a:bodyPr/>
                    <a:lstStyle/>
                    <a:p>
                      <a:pPr algn="l" fontAlgn="b"/>
                      <a:r>
                        <a:rPr lang="en-US" sz="1400" b="1" u="none" strike="noStrike" dirty="0">
                          <a:effectLst/>
                        </a:rPr>
                        <a:t>Billing Requirement</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For "R" and "C" standard meter configurations, any reverse power flow will "advance" meter forward.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615462">
                <a:tc>
                  <a:txBody>
                    <a:bodyPr/>
                    <a:lstStyle/>
                    <a:p>
                      <a:pPr algn="l" fontAlgn="b"/>
                      <a:r>
                        <a:rPr lang="en-US" sz="1400" b="1" u="none" strike="noStrike" dirty="0">
                          <a:effectLst/>
                        </a:rPr>
                        <a:t>Interconnection Agreement</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Required</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586154">
                <a:tc>
                  <a:txBody>
                    <a:bodyPr/>
                    <a:lstStyle/>
                    <a:p>
                      <a:pPr algn="l" fontAlgn="b"/>
                      <a:r>
                        <a:rPr lang="en-US" sz="1400" b="1" u="none" strike="noStrike" dirty="0">
                          <a:effectLst/>
                        </a:rPr>
                        <a:t>Interconnection Review (IR)</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b"/>
                      <a:r>
                        <a:rPr lang="en-US" sz="1400" u="none" strike="noStrike" dirty="0">
                          <a:effectLst/>
                        </a:rPr>
                        <a:t>Developer/customer must submit proof with application and attest that storage does not discharge to the grid.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718039">
                <a:tc>
                  <a:txBody>
                    <a:bodyPr/>
                    <a:lstStyle/>
                    <a:p>
                      <a:pPr algn="l" fontAlgn="b"/>
                      <a:r>
                        <a:rPr lang="en-US" sz="1400" b="1" u="none" strike="noStrike" dirty="0">
                          <a:effectLst/>
                        </a:rPr>
                        <a:t>How we monitor compliance</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a:effectLst/>
                        </a:rPr>
                        <a:t>Do not require a relay</a:t>
                      </a:r>
                      <a:endParaRPr lang="en-US" sz="1400" b="0" i="0" u="none" strike="noStrike">
                        <a:solidFill>
                          <a:srgbClr val="000000"/>
                        </a:solidFill>
                        <a:effectLst/>
                        <a:latin typeface="Calibri"/>
                      </a:endParaRPr>
                    </a:p>
                  </a:txBody>
                  <a:tcPr marL="9525" marR="9525" marT="9525" marB="0" anchor="ctr"/>
                </a:tc>
                <a:tc>
                  <a:txBody>
                    <a:bodyPr/>
                    <a:lstStyle/>
                    <a:p>
                      <a:pPr algn="l" fontAlgn="b"/>
                      <a:r>
                        <a:rPr lang="en-US" sz="1400" u="none" strike="noStrike">
                          <a:effectLst/>
                        </a:rPr>
                        <a:t>Do not require a relay</a:t>
                      </a:r>
                      <a:endParaRPr lang="en-US" sz="1400" b="0" i="0" u="none" strike="noStrike">
                        <a:solidFill>
                          <a:srgbClr val="000000"/>
                        </a:solidFill>
                        <a:effectLst/>
                        <a:latin typeface="Calibri"/>
                      </a:endParaRPr>
                    </a:p>
                  </a:txBody>
                  <a:tcPr marL="9525" marR="9525" marT="9525" marB="0" anchor="ctr"/>
                </a:tc>
                <a:tc>
                  <a:txBody>
                    <a:bodyPr/>
                    <a:lstStyle/>
                    <a:p>
                      <a:pPr algn="l" fontAlgn="b"/>
                      <a:r>
                        <a:rPr lang="en-US" sz="1400" u="none" strike="noStrike" dirty="0">
                          <a:effectLst/>
                        </a:rPr>
                        <a:t>Do not require a relay</a:t>
                      </a:r>
                      <a:endParaRPr lang="en-US" sz="1400" b="0" i="0" u="none" strike="noStrike" dirty="0">
                        <a:solidFill>
                          <a:srgbClr val="000000"/>
                        </a:solidFill>
                        <a:effectLst/>
                        <a:latin typeface="Calibri"/>
                      </a:endParaRPr>
                    </a:p>
                  </a:txBody>
                  <a:tcPr marL="9525" marR="9525" marT="9525" marB="0" anchor="ctr"/>
                </a:tc>
              </a:tr>
            </a:tbl>
          </a:graphicData>
        </a:graphic>
      </p:graphicFrame>
      <p:sp>
        <p:nvSpPr>
          <p:cNvPr id="3" name="Title 2"/>
          <p:cNvSpPr>
            <a:spLocks noGrp="1"/>
          </p:cNvSpPr>
          <p:nvPr>
            <p:ph type="title"/>
          </p:nvPr>
        </p:nvSpPr>
        <p:spPr/>
        <p:txBody>
          <a:bodyPr/>
          <a:lstStyle/>
          <a:p>
            <a:r>
              <a:rPr lang="en-US" dirty="0" smtClean="0"/>
              <a:t>Batteries in Parallel</a:t>
            </a:r>
            <a:endParaRPr lang="en-US" dirty="0"/>
          </a:p>
        </p:txBody>
      </p:sp>
      <p:sp>
        <p:nvSpPr>
          <p:cNvPr id="4" name="Text Placeholder 3"/>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8</a:t>
            </a:fld>
            <a:endParaRPr lang="en-US" dirty="0"/>
          </a:p>
        </p:txBody>
      </p:sp>
    </p:spTree>
    <p:extLst>
      <p:ext uri="{BB962C8B-B14F-4D97-AF65-F5344CB8AC3E}">
        <p14:creationId xmlns:p14="http://schemas.microsoft.com/office/powerpoint/2010/main" val="469379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724585675"/>
              </p:ext>
            </p:extLst>
          </p:nvPr>
        </p:nvGraphicFramePr>
        <p:xfrm>
          <a:off x="609601" y="1676400"/>
          <a:ext cx="8000998" cy="4114800"/>
        </p:xfrm>
        <a:graphic>
          <a:graphicData uri="http://schemas.openxmlformats.org/drawingml/2006/table">
            <a:tbl>
              <a:tblPr>
                <a:tableStyleId>{5C22544A-7EE6-4342-B048-85BDC9FD1C3A}</a:tableStyleId>
              </a:tblPr>
              <a:tblGrid>
                <a:gridCol w="2285999"/>
                <a:gridCol w="1983273"/>
                <a:gridCol w="1617081"/>
                <a:gridCol w="2114645"/>
              </a:tblGrid>
              <a:tr h="522647">
                <a:tc>
                  <a:txBody>
                    <a:bodyPr/>
                    <a:lstStyle/>
                    <a:p>
                      <a:pPr algn="l" fontAlgn="b"/>
                      <a:r>
                        <a:rPr lang="en-US" sz="1400" b="1" u="none" strike="noStrike" dirty="0">
                          <a:effectLst/>
                        </a:rPr>
                        <a:t>Customer Tariff</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Residential</a:t>
                      </a:r>
                      <a:br>
                        <a:rPr lang="en-US" sz="1400" b="1" u="none" strike="noStrike" dirty="0">
                          <a:effectLst/>
                        </a:rPr>
                      </a:br>
                      <a:r>
                        <a:rPr lang="en-US" sz="1400" b="1" u="none" strike="noStrike" dirty="0">
                          <a:effectLst/>
                        </a:rPr>
                        <a:t>"R"</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Commercial</a:t>
                      </a:r>
                      <a:br>
                        <a:rPr lang="en-US" sz="1400" b="1" u="none" strike="noStrike" dirty="0">
                          <a:effectLst/>
                        </a:rPr>
                      </a:br>
                      <a:r>
                        <a:rPr lang="en-US" sz="1400" b="1" u="none" strike="noStrike" dirty="0">
                          <a:effectLst/>
                        </a:rPr>
                        <a:t>"C"</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C&amp;I</a:t>
                      </a:r>
                      <a:br>
                        <a:rPr lang="en-US" sz="1400" b="1" u="none" strike="noStrike" dirty="0">
                          <a:effectLst/>
                        </a:rPr>
                      </a:br>
                      <a:r>
                        <a:rPr lang="en-US" sz="1400" b="1" u="none" strike="noStrike" dirty="0">
                          <a:effectLst/>
                        </a:rPr>
                        <a:t>"PG, "SG", etc.</a:t>
                      </a:r>
                      <a:endParaRPr lang="en-US" sz="1400" b="1" i="0" u="none" strike="noStrike" dirty="0">
                        <a:solidFill>
                          <a:srgbClr val="000000"/>
                        </a:solidFill>
                        <a:effectLst/>
                        <a:latin typeface="Calibri"/>
                      </a:endParaRPr>
                    </a:p>
                  </a:txBody>
                  <a:tcPr marL="9525" marR="9525" marT="9525" marB="0" anchor="b"/>
                </a:tc>
              </a:tr>
              <a:tr h="996677">
                <a:tc>
                  <a:txBody>
                    <a:bodyPr/>
                    <a:lstStyle/>
                    <a:p>
                      <a:pPr algn="l" fontAlgn="b"/>
                      <a:r>
                        <a:rPr lang="en-US" sz="1400" b="1" u="none" strike="noStrike" dirty="0">
                          <a:effectLst/>
                        </a:rPr>
                        <a:t>Meter</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meter configuration for customers on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meter configuration for customers on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Dual bi-directional is standard, which can confirm in and out</a:t>
                      </a:r>
                      <a:endParaRPr lang="en-US" sz="1400" b="0" i="0" u="none" strike="noStrike" dirty="0">
                        <a:solidFill>
                          <a:srgbClr val="000000"/>
                        </a:solidFill>
                        <a:effectLst/>
                        <a:latin typeface="Calibri"/>
                      </a:endParaRPr>
                    </a:p>
                  </a:txBody>
                  <a:tcPr marL="9525" marR="9525" marT="9525" marB="0" anchor="ctr"/>
                </a:tc>
              </a:tr>
              <a:tr h="850822">
                <a:tc>
                  <a:txBody>
                    <a:bodyPr/>
                    <a:lstStyle/>
                    <a:p>
                      <a:pPr algn="l" fontAlgn="b"/>
                      <a:r>
                        <a:rPr lang="en-US" sz="1400" b="1" u="none" strike="noStrike" dirty="0">
                          <a:effectLst/>
                        </a:rPr>
                        <a:t>Billing Requirement</a:t>
                      </a:r>
                      <a:endParaRPr lang="en-US" sz="1400" b="1" i="0" u="none" strike="noStrike" dirty="0">
                        <a:solidFill>
                          <a:srgbClr val="000000"/>
                        </a:solidFill>
                        <a:effectLst/>
                        <a:latin typeface="Calibri"/>
                      </a:endParaRPr>
                    </a:p>
                  </a:txBody>
                  <a:tcPr marL="9525" marR="9525" marT="9525" marB="0" anchor="ctr"/>
                </a:tc>
                <a:tc gridSpan="3">
                  <a:txBody>
                    <a:bodyPr/>
                    <a:lstStyle/>
                    <a:p>
                      <a:pPr algn="ctr" fontAlgn="ctr"/>
                      <a:r>
                        <a:rPr lang="en-US" sz="1400" u="none" strike="noStrike" dirty="0">
                          <a:effectLst/>
                        </a:rPr>
                        <a:t>For "R" and "C" standard meter configurations, any reverse power flow will "advance" meter forward.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510493">
                <a:tc>
                  <a:txBody>
                    <a:bodyPr/>
                    <a:lstStyle/>
                    <a:p>
                      <a:pPr algn="l" fontAlgn="b"/>
                      <a:r>
                        <a:rPr lang="en-US" sz="1400" b="1" u="none" strike="noStrike" dirty="0">
                          <a:effectLst/>
                        </a:rPr>
                        <a:t>Interconnection Agreement</a:t>
                      </a:r>
                      <a:endParaRPr lang="en-US" sz="1400" b="1" i="0" u="none" strike="noStrike" dirty="0">
                        <a:solidFill>
                          <a:srgbClr val="000000"/>
                        </a:solidFill>
                        <a:effectLst/>
                        <a:latin typeface="Calibri"/>
                      </a:endParaRPr>
                    </a:p>
                  </a:txBody>
                  <a:tcPr marL="9525" marR="9525" marT="9525" marB="0" anchor="ctr"/>
                </a:tc>
                <a:tc gridSpan="3">
                  <a:txBody>
                    <a:bodyPr/>
                    <a:lstStyle/>
                    <a:p>
                      <a:pPr algn="ctr" fontAlgn="ctr"/>
                      <a:r>
                        <a:rPr lang="en-US" sz="1400" u="none" strike="noStrike" dirty="0">
                          <a:effectLst/>
                        </a:rPr>
                        <a:t>Required</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486184">
                <a:tc>
                  <a:txBody>
                    <a:bodyPr/>
                    <a:lstStyle/>
                    <a:p>
                      <a:pPr algn="l" fontAlgn="b"/>
                      <a:r>
                        <a:rPr lang="en-US" sz="1400" b="1" u="none" strike="noStrike" dirty="0">
                          <a:effectLst/>
                        </a:rPr>
                        <a:t>Interconnection Review (IR)</a:t>
                      </a:r>
                      <a:endParaRPr lang="en-US" sz="1400" b="1" i="0" u="none" strike="noStrike" dirty="0">
                        <a:solidFill>
                          <a:srgbClr val="000000"/>
                        </a:solidFill>
                        <a:effectLst/>
                        <a:latin typeface="Calibri"/>
                      </a:endParaRPr>
                    </a:p>
                  </a:txBody>
                  <a:tcPr marL="9525" marR="9525" marT="9525" marB="0" anchor="ctr"/>
                </a:tc>
                <a:tc gridSpan="3">
                  <a:txBody>
                    <a:bodyPr/>
                    <a:lstStyle/>
                    <a:p>
                      <a:pPr algn="ctr" fontAlgn="b"/>
                      <a:r>
                        <a:rPr lang="en-US" sz="1400" u="none" strike="noStrike" dirty="0">
                          <a:effectLst/>
                        </a:rPr>
                        <a:t>Developer/customer  must submit proof with application and attests that storage does not discharge to the grid.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747977">
                <a:tc>
                  <a:txBody>
                    <a:bodyPr/>
                    <a:lstStyle/>
                    <a:p>
                      <a:pPr algn="l" fontAlgn="b"/>
                      <a:r>
                        <a:rPr lang="en-US" sz="1400" b="1" u="none" strike="noStrike" dirty="0">
                          <a:effectLst/>
                        </a:rPr>
                        <a:t>How we monitor compliance</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Does not require a relay</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a:effectLst/>
                        </a:rPr>
                        <a:t>Does not require a relay</a:t>
                      </a:r>
                      <a:endParaRPr lang="en-US" sz="1400" b="0" i="0" u="none" strike="noStrike">
                        <a:solidFill>
                          <a:srgbClr val="000000"/>
                        </a:solidFill>
                        <a:effectLst/>
                        <a:latin typeface="Calibri"/>
                      </a:endParaRPr>
                    </a:p>
                  </a:txBody>
                  <a:tcPr marL="9525" marR="9525" marT="9525" marB="0" anchor="ctr"/>
                </a:tc>
                <a:tc>
                  <a:txBody>
                    <a:bodyPr/>
                    <a:lstStyle/>
                    <a:p>
                      <a:pPr algn="l" fontAlgn="b"/>
                      <a:r>
                        <a:rPr lang="en-US" sz="1400" u="none" strike="noStrike" dirty="0">
                          <a:effectLst/>
                        </a:rPr>
                        <a:t>Does not require a relay </a:t>
                      </a:r>
                      <a:endParaRPr lang="en-US" sz="1400" b="0" i="0" u="none" strike="noStrike" dirty="0">
                        <a:solidFill>
                          <a:srgbClr val="000000"/>
                        </a:solidFill>
                        <a:effectLst/>
                        <a:latin typeface="Calibri"/>
                      </a:endParaRPr>
                    </a:p>
                  </a:txBody>
                  <a:tcPr marL="9525" marR="9525" marT="9525" marB="0" anchor="ctr"/>
                </a:tc>
              </a:tr>
            </a:tbl>
          </a:graphicData>
        </a:graphic>
      </p:graphicFrame>
      <p:sp>
        <p:nvSpPr>
          <p:cNvPr id="3" name="Title 2"/>
          <p:cNvSpPr>
            <a:spLocks noGrp="1"/>
          </p:cNvSpPr>
          <p:nvPr>
            <p:ph type="title"/>
          </p:nvPr>
        </p:nvSpPr>
        <p:spPr/>
        <p:txBody>
          <a:bodyPr/>
          <a:lstStyle/>
          <a:p>
            <a:r>
              <a:rPr lang="en-US" dirty="0"/>
              <a:t>Battery </a:t>
            </a:r>
            <a:r>
              <a:rPr lang="en-US" dirty="0" smtClean="0"/>
              <a:t>in </a:t>
            </a:r>
            <a:r>
              <a:rPr lang="en-US" dirty="0"/>
              <a:t>Parallel with Customer </a:t>
            </a:r>
            <a:r>
              <a:rPr lang="en-US" dirty="0" smtClean="0"/>
              <a:t>Self-Generation (Non-RES Eligible </a:t>
            </a:r>
            <a:r>
              <a:rPr lang="en-US" dirty="0"/>
              <a:t>G</a:t>
            </a:r>
            <a:r>
              <a:rPr lang="en-US" dirty="0" smtClean="0"/>
              <a:t>eneration</a:t>
            </a:r>
            <a:r>
              <a:rPr lang="en-US" dirty="0"/>
              <a:t>)</a:t>
            </a:r>
            <a:br>
              <a:rPr lang="en-US" dirty="0"/>
            </a:br>
            <a:endParaRPr lang="en-US" dirty="0"/>
          </a:p>
        </p:txBody>
      </p:sp>
      <p:sp>
        <p:nvSpPr>
          <p:cNvPr id="4" name="Text Placeholder 3"/>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9</a:t>
            </a:fld>
            <a:endParaRPr lang="en-US" dirty="0"/>
          </a:p>
        </p:txBody>
      </p:sp>
    </p:spTree>
    <p:extLst>
      <p:ext uri="{BB962C8B-B14F-4D97-AF65-F5344CB8AC3E}">
        <p14:creationId xmlns:p14="http://schemas.microsoft.com/office/powerpoint/2010/main" val="1333291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Distribution Grid and Interconnection Stakeholder Group</a:t>
            </a:r>
          </a:p>
          <a:p>
            <a:endParaRPr lang="en-US" dirty="0"/>
          </a:p>
          <a:p>
            <a:endParaRPr lang="en-US" dirty="0"/>
          </a:p>
        </p:txBody>
      </p:sp>
      <p:sp>
        <p:nvSpPr>
          <p:cNvPr id="3" name="Text Placeholder 2"/>
          <p:cNvSpPr>
            <a:spLocks noGrp="1"/>
          </p:cNvSpPr>
          <p:nvPr>
            <p:ph type="body" sz="quarter" idx="10"/>
          </p:nvPr>
        </p:nvSpPr>
        <p:spPr/>
        <p:txBody>
          <a:bodyPr/>
          <a:lstStyle/>
          <a:p>
            <a:r>
              <a:rPr lang="en-US" dirty="0" smtClean="0"/>
              <a:t>Settlement Items 2 &amp;3</a:t>
            </a:r>
            <a:endParaRPr lang="en-US" dirty="0"/>
          </a:p>
        </p:txBody>
      </p:sp>
      <p:sp>
        <p:nvSpPr>
          <p:cNvPr id="7" name="Text Placeholder 6"/>
          <p:cNvSpPr>
            <a:spLocks noGrp="1"/>
          </p:cNvSpPr>
          <p:nvPr>
            <p:ph type="body" sz="quarter" idx="13"/>
          </p:nvPr>
        </p:nvSpPr>
        <p:spPr/>
        <p:txBody>
          <a:bodyPr/>
          <a:lstStyle/>
          <a:p>
            <a:r>
              <a:rPr lang="en-US" dirty="0"/>
              <a:t>Energy Storage Systems Operated in Parallel with Onsite Renewable Generation Connected Under a Net Metering Tariff</a:t>
            </a:r>
          </a:p>
        </p:txBody>
      </p:sp>
      <p:sp>
        <p:nvSpPr>
          <p:cNvPr id="5" name="Slide Number Placeholder 4"/>
          <p:cNvSpPr>
            <a:spLocks noGrp="1"/>
          </p:cNvSpPr>
          <p:nvPr>
            <p:ph type="sldNum" sz="quarter" idx="4"/>
          </p:nvPr>
        </p:nvSpPr>
        <p:spPr/>
        <p:txBody>
          <a:bodyPr/>
          <a:lstStyle/>
          <a:p>
            <a:fld id="{396272A9-6FE0-4626-AEC7-32312B635104}" type="slidenum">
              <a:rPr lang="en-US" smtClean="0"/>
              <a:pPr/>
              <a:t>10</a:t>
            </a:fld>
            <a:endParaRPr lang="en-US" dirty="0"/>
          </a:p>
        </p:txBody>
      </p:sp>
    </p:spTree>
    <p:extLst>
      <p:ext uri="{BB962C8B-B14F-4D97-AF65-F5344CB8AC3E}">
        <p14:creationId xmlns:p14="http://schemas.microsoft.com/office/powerpoint/2010/main" val="2069339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p:txBody>
          <a:bodyPr/>
          <a:lstStyle/>
          <a:p>
            <a:r>
              <a:rPr lang="en-US" dirty="0"/>
              <a:t>Distribution Grid and Interconnection Stakeholder Group</a:t>
            </a:r>
          </a:p>
          <a:p>
            <a:endParaRPr lang="en-US" dirty="0"/>
          </a:p>
          <a:p>
            <a:endParaRPr lang="en-US" dirty="0"/>
          </a:p>
        </p:txBody>
      </p:sp>
      <p:sp>
        <p:nvSpPr>
          <p:cNvPr id="8" name="Text Placeholder 7"/>
          <p:cNvSpPr>
            <a:spLocks noGrp="1"/>
          </p:cNvSpPr>
          <p:nvPr>
            <p:ph type="body" sz="quarter" idx="10"/>
          </p:nvPr>
        </p:nvSpPr>
        <p:spPr>
          <a:xfrm>
            <a:off x="685800" y="1447800"/>
            <a:ext cx="7772400" cy="685800"/>
          </a:xfrm>
        </p:spPr>
        <p:txBody>
          <a:bodyPr/>
          <a:lstStyle/>
          <a:p>
            <a:pPr algn="just"/>
            <a:r>
              <a:rPr lang="en-US" sz="2000" b="0" dirty="0" smtClean="0"/>
              <a:t>2.   The </a:t>
            </a:r>
            <a:r>
              <a:rPr lang="en-US" sz="2000" b="0" dirty="0"/>
              <a:t>Company will allow an energy storage system that is paired with net energy metering (“NEM”) eligible onsite renewable generation to be operated in parallel with the grid provided that (a) an interconnection review is completed; and either (b) the storage system is charged exclusively by the NEM eligible on-site generation, or (c) the customer can demonstrate the storage system will never export to the </a:t>
            </a:r>
            <a:r>
              <a:rPr lang="en-US" sz="2000" b="0" dirty="0" smtClean="0"/>
              <a:t>grid.11</a:t>
            </a:r>
          </a:p>
          <a:p>
            <a:pPr algn="just"/>
            <a:endParaRPr lang="en-US" sz="2000" b="0" dirty="0"/>
          </a:p>
          <a:p>
            <a:pPr algn="just"/>
            <a:r>
              <a:rPr lang="en-US" sz="2000" b="0" dirty="0" smtClean="0"/>
              <a:t>3.   The </a:t>
            </a:r>
            <a:r>
              <a:rPr lang="en-US" sz="2000" b="0" dirty="0"/>
              <a:t>Company will allow an energy storage system to be located on the same side of the production meter as a NEM eligible onsite renewable generator provided that the storage system is charged exclusively by the onsite renewable generation and that only the production recorded by the production meter will be eligible for REC incentives.</a:t>
            </a:r>
          </a:p>
        </p:txBody>
      </p:sp>
      <p:sp>
        <p:nvSpPr>
          <p:cNvPr id="5" name="Slide Number Placeholder 4"/>
          <p:cNvSpPr>
            <a:spLocks noGrp="1"/>
          </p:cNvSpPr>
          <p:nvPr>
            <p:ph type="sldNum" sz="quarter" idx="4"/>
          </p:nvPr>
        </p:nvSpPr>
        <p:spPr/>
        <p:txBody>
          <a:bodyPr/>
          <a:lstStyle/>
          <a:p>
            <a:fld id="{396272A9-6FE0-4626-AEC7-32312B635104}" type="slidenum">
              <a:rPr lang="en-US" smtClean="0"/>
              <a:pPr/>
              <a:t>11</a:t>
            </a:fld>
            <a:endParaRPr lang="en-US" dirty="0"/>
          </a:p>
        </p:txBody>
      </p:sp>
    </p:spTree>
    <p:extLst>
      <p:ext uri="{BB962C8B-B14F-4D97-AF65-F5344CB8AC3E}">
        <p14:creationId xmlns:p14="http://schemas.microsoft.com/office/powerpoint/2010/main" val="3002462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789679872"/>
              </p:ext>
            </p:extLst>
          </p:nvPr>
        </p:nvGraphicFramePr>
        <p:xfrm>
          <a:off x="609597" y="1676400"/>
          <a:ext cx="7924802" cy="3962400"/>
        </p:xfrm>
        <a:graphic>
          <a:graphicData uri="http://schemas.openxmlformats.org/drawingml/2006/table">
            <a:tbl>
              <a:tblPr>
                <a:tableStyleId>{5C22544A-7EE6-4342-B048-85BDC9FD1C3A}</a:tableStyleId>
              </a:tblPr>
              <a:tblGrid>
                <a:gridCol w="2362203"/>
                <a:gridCol w="1819969"/>
                <a:gridCol w="1584090"/>
                <a:gridCol w="2158540"/>
              </a:tblGrid>
              <a:tr h="658448">
                <a:tc>
                  <a:txBody>
                    <a:bodyPr/>
                    <a:lstStyle/>
                    <a:p>
                      <a:pPr algn="l" fontAlgn="b"/>
                      <a:r>
                        <a:rPr lang="en-US" sz="1400" b="1" u="none" strike="noStrike" dirty="0">
                          <a:effectLst/>
                        </a:rPr>
                        <a:t>Customer Tariff</a:t>
                      </a:r>
                      <a:endParaRPr lang="en-US" sz="1400" b="1" i="0" u="none" strike="noStrike" dirty="0">
                        <a:solidFill>
                          <a:srgbClr val="000000"/>
                        </a:solidFill>
                        <a:effectLst/>
                        <a:latin typeface="Calibri"/>
                      </a:endParaRPr>
                    </a:p>
                  </a:txBody>
                  <a:tcPr marL="9395" marR="9395" marT="9395" marB="0" anchor="ctr"/>
                </a:tc>
                <a:tc>
                  <a:txBody>
                    <a:bodyPr/>
                    <a:lstStyle/>
                    <a:p>
                      <a:pPr algn="ctr" fontAlgn="b"/>
                      <a:r>
                        <a:rPr lang="en-US" sz="1400" b="1" u="none" strike="noStrike" dirty="0">
                          <a:effectLst/>
                        </a:rPr>
                        <a:t>Residential "R -Schedule PV or NM"</a:t>
                      </a:r>
                      <a:endParaRPr lang="en-US" sz="1400" b="1" i="0" u="none" strike="noStrike" dirty="0">
                        <a:solidFill>
                          <a:srgbClr val="000000"/>
                        </a:solidFill>
                        <a:effectLst/>
                        <a:latin typeface="Calibri"/>
                      </a:endParaRPr>
                    </a:p>
                  </a:txBody>
                  <a:tcPr marL="9395" marR="9395" marT="9395" marB="0" anchor="ctr"/>
                </a:tc>
                <a:tc>
                  <a:txBody>
                    <a:bodyPr/>
                    <a:lstStyle/>
                    <a:p>
                      <a:pPr algn="ctr" fontAlgn="b"/>
                      <a:r>
                        <a:rPr lang="en-US" sz="1400" b="1" u="none" strike="noStrike">
                          <a:effectLst/>
                        </a:rPr>
                        <a:t>Commercial "C - Schedule PV or NM"</a:t>
                      </a:r>
                      <a:endParaRPr lang="en-US" sz="1400" b="1" i="0" u="none" strike="noStrike">
                        <a:solidFill>
                          <a:srgbClr val="000000"/>
                        </a:solidFill>
                        <a:effectLst/>
                        <a:latin typeface="Calibri"/>
                      </a:endParaRPr>
                    </a:p>
                  </a:txBody>
                  <a:tcPr marL="9395" marR="9395" marT="9395" marB="0" anchor="ctr"/>
                </a:tc>
                <a:tc>
                  <a:txBody>
                    <a:bodyPr/>
                    <a:lstStyle/>
                    <a:p>
                      <a:pPr algn="ctr" fontAlgn="b"/>
                      <a:r>
                        <a:rPr lang="en-US" sz="1400" b="1" u="none" strike="noStrike" dirty="0">
                          <a:effectLst/>
                        </a:rPr>
                        <a:t>C&amp;I Schedule PV or NM   "PG, "SG", etc.</a:t>
                      </a:r>
                      <a:endParaRPr lang="en-US" sz="1400" b="1" i="0" u="none" strike="noStrike" dirty="0">
                        <a:solidFill>
                          <a:srgbClr val="000000"/>
                        </a:solidFill>
                        <a:effectLst/>
                        <a:latin typeface="Calibri"/>
                      </a:endParaRPr>
                    </a:p>
                  </a:txBody>
                  <a:tcPr marL="9395" marR="9395" marT="9395" marB="0" anchor="ctr"/>
                </a:tc>
              </a:tr>
              <a:tr h="702722">
                <a:tc>
                  <a:txBody>
                    <a:bodyPr/>
                    <a:lstStyle/>
                    <a:p>
                      <a:pPr algn="l" fontAlgn="b"/>
                      <a:r>
                        <a:rPr lang="en-US" sz="1400" b="1" u="none" strike="noStrike" dirty="0">
                          <a:effectLst/>
                        </a:rPr>
                        <a:t>Meter</a:t>
                      </a:r>
                      <a:endParaRPr lang="en-US" sz="1400" b="1" i="0" u="none" strike="noStrike" dirty="0">
                        <a:solidFill>
                          <a:srgbClr val="000000"/>
                        </a:solidFill>
                        <a:effectLst/>
                        <a:latin typeface="Calibri"/>
                      </a:endParaRPr>
                    </a:p>
                  </a:txBody>
                  <a:tcPr marL="9395" marR="9395" marT="9395" marB="0" anchor="ctr"/>
                </a:tc>
                <a:tc>
                  <a:txBody>
                    <a:bodyPr/>
                    <a:lstStyle/>
                    <a:p>
                      <a:pPr algn="l" fontAlgn="b"/>
                      <a:r>
                        <a:rPr lang="en-US" sz="1400" u="none" strike="noStrike" dirty="0">
                          <a:effectLst/>
                        </a:rPr>
                        <a:t>Standard net meter applicable for this tariff</a:t>
                      </a:r>
                      <a:endParaRPr lang="en-US" sz="1400" b="0" i="0" u="none" strike="noStrike" dirty="0">
                        <a:solidFill>
                          <a:srgbClr val="000000"/>
                        </a:solidFill>
                        <a:effectLst/>
                        <a:latin typeface="Calibri"/>
                      </a:endParaRPr>
                    </a:p>
                  </a:txBody>
                  <a:tcPr marL="9395" marR="9395" marT="9395" marB="0" anchor="ctr"/>
                </a:tc>
                <a:tc>
                  <a:txBody>
                    <a:bodyPr/>
                    <a:lstStyle/>
                    <a:p>
                      <a:pPr algn="l" fontAlgn="b"/>
                      <a:r>
                        <a:rPr lang="en-US" sz="1400" u="none" strike="noStrike">
                          <a:effectLst/>
                        </a:rPr>
                        <a:t>Standard net meter applicable for this tariff</a:t>
                      </a:r>
                      <a:endParaRPr lang="en-US" sz="1400" b="0" i="0" u="none" strike="noStrike">
                        <a:solidFill>
                          <a:srgbClr val="000000"/>
                        </a:solidFill>
                        <a:effectLst/>
                        <a:latin typeface="Calibri"/>
                      </a:endParaRPr>
                    </a:p>
                  </a:txBody>
                  <a:tcPr marL="9395" marR="9395" marT="9395" marB="0" anchor="ctr"/>
                </a:tc>
                <a:tc>
                  <a:txBody>
                    <a:bodyPr/>
                    <a:lstStyle/>
                    <a:p>
                      <a:pPr algn="l" fontAlgn="b"/>
                      <a:r>
                        <a:rPr lang="en-US" sz="1400" u="none" strike="noStrike">
                          <a:effectLst/>
                        </a:rPr>
                        <a:t>Dual bi-directional is standard, which can confirm in and out</a:t>
                      </a:r>
                      <a:endParaRPr lang="en-US" sz="1400" b="0" i="0" u="none" strike="noStrike">
                        <a:solidFill>
                          <a:srgbClr val="000000"/>
                        </a:solidFill>
                        <a:effectLst/>
                        <a:latin typeface="Calibri"/>
                      </a:endParaRPr>
                    </a:p>
                  </a:txBody>
                  <a:tcPr marL="9395" marR="9395" marT="9395" marB="0" anchor="ctr"/>
                </a:tc>
              </a:tr>
              <a:tr h="778166">
                <a:tc>
                  <a:txBody>
                    <a:bodyPr/>
                    <a:lstStyle/>
                    <a:p>
                      <a:pPr algn="l" fontAlgn="b"/>
                      <a:r>
                        <a:rPr lang="en-US" sz="1400" b="1" u="none" strike="noStrike" dirty="0">
                          <a:effectLst/>
                        </a:rPr>
                        <a:t>Billing Requirement</a:t>
                      </a:r>
                      <a:endParaRPr lang="en-US" sz="1400" b="1" i="0" u="none" strike="noStrike" dirty="0">
                        <a:solidFill>
                          <a:srgbClr val="000000"/>
                        </a:solidFill>
                        <a:effectLst/>
                        <a:latin typeface="Calibri"/>
                      </a:endParaRPr>
                    </a:p>
                  </a:txBody>
                  <a:tcPr marL="9395" marR="9395" marT="9395" marB="0" anchor="ctr"/>
                </a:tc>
                <a:tc gridSpan="3">
                  <a:txBody>
                    <a:bodyPr/>
                    <a:lstStyle/>
                    <a:p>
                      <a:pPr algn="l" fontAlgn="ctr"/>
                      <a:r>
                        <a:rPr lang="en-US" sz="1400" u="none" strike="noStrike" dirty="0">
                          <a:effectLst/>
                        </a:rPr>
                        <a:t>Current setup.  Customers still export renewable energy.</a:t>
                      </a:r>
                      <a:endParaRPr lang="en-US" sz="1400" b="0" i="0" u="none" strike="noStrike" dirty="0">
                        <a:solidFill>
                          <a:srgbClr val="000000"/>
                        </a:solidFill>
                        <a:effectLst/>
                        <a:latin typeface="Calibri"/>
                      </a:endParaRPr>
                    </a:p>
                  </a:txBody>
                  <a:tcPr marL="9395" marR="9395" marT="9395" marB="0" anchor="ctr"/>
                </a:tc>
                <a:tc hMerge="1">
                  <a:txBody>
                    <a:bodyPr/>
                    <a:lstStyle/>
                    <a:p>
                      <a:endParaRPr lang="en-US"/>
                    </a:p>
                  </a:txBody>
                  <a:tcPr/>
                </a:tc>
                <a:tc hMerge="1">
                  <a:txBody>
                    <a:bodyPr/>
                    <a:lstStyle/>
                    <a:p>
                      <a:endParaRPr lang="en-US"/>
                    </a:p>
                  </a:txBody>
                  <a:tcPr/>
                </a:tc>
              </a:tr>
              <a:tr h="471870">
                <a:tc>
                  <a:txBody>
                    <a:bodyPr/>
                    <a:lstStyle/>
                    <a:p>
                      <a:pPr algn="l" fontAlgn="b"/>
                      <a:r>
                        <a:rPr lang="en-US" sz="1400" b="1" u="none" strike="noStrike" dirty="0">
                          <a:effectLst/>
                        </a:rPr>
                        <a:t>Interconnection Agreement and Review</a:t>
                      </a:r>
                      <a:endParaRPr lang="en-US" sz="1400" b="1" i="0" u="none" strike="noStrike" dirty="0">
                        <a:solidFill>
                          <a:srgbClr val="000000"/>
                        </a:solidFill>
                        <a:effectLst/>
                        <a:latin typeface="Calibri"/>
                      </a:endParaRPr>
                    </a:p>
                  </a:txBody>
                  <a:tcPr marL="9395" marR="9395" marT="9395" marB="0" anchor="ctr"/>
                </a:tc>
                <a:tc gridSpan="3">
                  <a:txBody>
                    <a:bodyPr/>
                    <a:lstStyle/>
                    <a:p>
                      <a:pPr algn="l" fontAlgn="ctr"/>
                      <a:r>
                        <a:rPr lang="en-US" sz="1400" u="none" strike="noStrike">
                          <a:effectLst/>
                        </a:rPr>
                        <a:t>Required</a:t>
                      </a:r>
                      <a:endParaRPr lang="en-US" sz="1400" b="0" i="0" u="none" strike="noStrike">
                        <a:solidFill>
                          <a:srgbClr val="000000"/>
                        </a:solidFill>
                        <a:effectLst/>
                        <a:latin typeface="Calibri"/>
                      </a:endParaRPr>
                    </a:p>
                  </a:txBody>
                  <a:tcPr marL="9395" marR="9395" marT="9395" marB="0" anchor="ctr"/>
                </a:tc>
                <a:tc hMerge="1">
                  <a:txBody>
                    <a:bodyPr/>
                    <a:lstStyle/>
                    <a:p>
                      <a:endParaRPr lang="en-US"/>
                    </a:p>
                  </a:txBody>
                  <a:tcPr/>
                </a:tc>
                <a:tc hMerge="1">
                  <a:txBody>
                    <a:bodyPr/>
                    <a:lstStyle/>
                    <a:p>
                      <a:endParaRPr lang="en-US"/>
                    </a:p>
                  </a:txBody>
                  <a:tcPr/>
                </a:tc>
              </a:tr>
              <a:tr h="648472">
                <a:tc>
                  <a:txBody>
                    <a:bodyPr/>
                    <a:lstStyle/>
                    <a:p>
                      <a:pPr algn="l" fontAlgn="b"/>
                      <a:r>
                        <a:rPr lang="en-US" sz="1400" b="1" u="none" strike="noStrike" dirty="0">
                          <a:effectLst/>
                        </a:rPr>
                        <a:t>Interconnection Review (IR) Requirements</a:t>
                      </a:r>
                      <a:endParaRPr lang="en-US" sz="1400" b="1" i="0" u="none" strike="noStrike" dirty="0">
                        <a:solidFill>
                          <a:srgbClr val="000000"/>
                        </a:solidFill>
                        <a:effectLst/>
                        <a:latin typeface="Calibri"/>
                      </a:endParaRPr>
                    </a:p>
                  </a:txBody>
                  <a:tcPr marL="9395" marR="9395" marT="9395" marB="0" anchor="ctr"/>
                </a:tc>
                <a:tc gridSpan="3">
                  <a:txBody>
                    <a:bodyPr/>
                    <a:lstStyle/>
                    <a:p>
                      <a:pPr algn="l" fontAlgn="b"/>
                      <a:r>
                        <a:rPr lang="en-US" sz="1400" u="none" strike="noStrike">
                          <a:effectLst/>
                        </a:rPr>
                        <a:t>Developer/customer  submits proof with application, specifies operating modes, and attests that storage does not to discharge to the grid. </a:t>
                      </a:r>
                      <a:endParaRPr lang="en-US" sz="1400" b="0" i="0" u="none" strike="noStrike">
                        <a:solidFill>
                          <a:srgbClr val="000000"/>
                        </a:solidFill>
                        <a:effectLst/>
                        <a:latin typeface="Calibri"/>
                      </a:endParaRPr>
                    </a:p>
                  </a:txBody>
                  <a:tcPr marL="9395" marR="9395" marT="9395" marB="0" anchor="ctr"/>
                </a:tc>
                <a:tc hMerge="1">
                  <a:txBody>
                    <a:bodyPr/>
                    <a:lstStyle/>
                    <a:p>
                      <a:endParaRPr lang="en-US"/>
                    </a:p>
                  </a:txBody>
                  <a:tcPr/>
                </a:tc>
                <a:tc hMerge="1">
                  <a:txBody>
                    <a:bodyPr/>
                    <a:lstStyle/>
                    <a:p>
                      <a:endParaRPr lang="en-US"/>
                    </a:p>
                  </a:txBody>
                  <a:tcPr/>
                </a:tc>
              </a:tr>
              <a:tr h="702722">
                <a:tc>
                  <a:txBody>
                    <a:bodyPr/>
                    <a:lstStyle/>
                    <a:p>
                      <a:pPr algn="l" fontAlgn="b"/>
                      <a:r>
                        <a:rPr lang="en-US" sz="1400" b="1" u="none" strike="noStrike" dirty="0">
                          <a:effectLst/>
                        </a:rPr>
                        <a:t>How we monitor compliance</a:t>
                      </a:r>
                      <a:endParaRPr lang="en-US" sz="1400" b="1" i="0" u="none" strike="noStrike" dirty="0">
                        <a:solidFill>
                          <a:srgbClr val="000000"/>
                        </a:solidFill>
                        <a:effectLst/>
                        <a:latin typeface="Calibri"/>
                      </a:endParaRPr>
                    </a:p>
                  </a:txBody>
                  <a:tcPr marL="9395" marR="9395" marT="9395" marB="0" anchor="ctr"/>
                </a:tc>
                <a:tc>
                  <a:txBody>
                    <a:bodyPr/>
                    <a:lstStyle/>
                    <a:p>
                      <a:pPr algn="l" fontAlgn="b"/>
                      <a:r>
                        <a:rPr lang="en-US" sz="1400" u="none" strike="noStrike" dirty="0">
                          <a:effectLst/>
                        </a:rPr>
                        <a:t>Upfront during I/C Review. No relay required. </a:t>
                      </a:r>
                      <a:endParaRPr lang="en-US" sz="1400" b="0" i="0" u="none" strike="noStrike" dirty="0">
                        <a:solidFill>
                          <a:srgbClr val="000000"/>
                        </a:solidFill>
                        <a:effectLst/>
                        <a:latin typeface="Calibri"/>
                      </a:endParaRPr>
                    </a:p>
                  </a:txBody>
                  <a:tcPr marL="9395" marR="9395" marT="9395" marB="0" anchor="ctr"/>
                </a:tc>
                <a:tc>
                  <a:txBody>
                    <a:bodyPr/>
                    <a:lstStyle/>
                    <a:p>
                      <a:pPr algn="l" fontAlgn="b"/>
                      <a:r>
                        <a:rPr lang="en-US" sz="1400" u="none" strike="noStrike">
                          <a:effectLst/>
                        </a:rPr>
                        <a:t>Upfront during I/C Review. No relay required. </a:t>
                      </a:r>
                      <a:endParaRPr lang="en-US" sz="1400" b="0" i="0" u="none" strike="noStrike">
                        <a:solidFill>
                          <a:srgbClr val="000000"/>
                        </a:solidFill>
                        <a:effectLst/>
                        <a:latin typeface="Calibri"/>
                      </a:endParaRPr>
                    </a:p>
                  </a:txBody>
                  <a:tcPr marL="9395" marR="9395" marT="9395" marB="0" anchor="ctr"/>
                </a:tc>
                <a:tc>
                  <a:txBody>
                    <a:bodyPr/>
                    <a:lstStyle/>
                    <a:p>
                      <a:pPr algn="l" fontAlgn="b"/>
                      <a:r>
                        <a:rPr lang="en-US" sz="1400" u="none" strike="noStrike" dirty="0">
                          <a:effectLst/>
                        </a:rPr>
                        <a:t>Upfront during I/C Review. No relay required.  </a:t>
                      </a:r>
                      <a:endParaRPr lang="en-US" sz="1400" b="0" i="0" u="none" strike="noStrike" dirty="0">
                        <a:solidFill>
                          <a:srgbClr val="000000"/>
                        </a:solidFill>
                        <a:effectLst/>
                        <a:latin typeface="Calibri"/>
                      </a:endParaRPr>
                    </a:p>
                  </a:txBody>
                  <a:tcPr marL="9395" marR="9395" marT="9395" marB="0" anchor="ctr"/>
                </a:tc>
              </a:tr>
            </a:tbl>
          </a:graphicData>
        </a:graphic>
      </p:graphicFrame>
      <p:sp>
        <p:nvSpPr>
          <p:cNvPr id="3" name="Title 2"/>
          <p:cNvSpPr>
            <a:spLocks noGrp="1"/>
          </p:cNvSpPr>
          <p:nvPr>
            <p:ph type="title"/>
          </p:nvPr>
        </p:nvSpPr>
        <p:spPr/>
        <p:txBody>
          <a:bodyPr/>
          <a:lstStyle/>
          <a:p>
            <a:r>
              <a:rPr lang="en-US" dirty="0"/>
              <a:t>Battery </a:t>
            </a:r>
            <a:r>
              <a:rPr lang="en-US" dirty="0" smtClean="0"/>
              <a:t>in Parallel - Paired </a:t>
            </a:r>
            <a:r>
              <a:rPr lang="en-US" dirty="0"/>
              <a:t>with </a:t>
            </a:r>
            <a:r>
              <a:rPr lang="en-US" dirty="0" smtClean="0"/>
              <a:t>On-Site RE</a:t>
            </a:r>
            <a:r>
              <a:rPr lang="en-US" sz="2000" dirty="0"/>
              <a:t/>
            </a:r>
            <a:br>
              <a:rPr lang="en-US" sz="2000" dirty="0"/>
            </a:br>
            <a:r>
              <a:rPr lang="en-US" sz="2000" i="1" dirty="0"/>
              <a:t>Settlement Condition 2(b</a:t>
            </a:r>
            <a:r>
              <a:rPr lang="en-US" sz="2000" i="1" dirty="0" smtClean="0"/>
              <a:t>) – Storage System </a:t>
            </a:r>
            <a:r>
              <a:rPr lang="en-US" sz="2000" i="1" dirty="0"/>
              <a:t>is charged exclusively by NEM eligible </a:t>
            </a:r>
            <a:r>
              <a:rPr lang="en-US" sz="2000" i="1" dirty="0" smtClean="0"/>
              <a:t>On-Site RE.</a:t>
            </a:r>
            <a:r>
              <a:rPr lang="en-US" dirty="0"/>
              <a:t/>
            </a:r>
            <a:br>
              <a:rPr lang="en-US" dirty="0"/>
            </a:br>
            <a:endParaRPr lang="en-US" dirty="0"/>
          </a:p>
        </p:txBody>
      </p:sp>
      <p:sp>
        <p:nvSpPr>
          <p:cNvPr id="4" name="Text Placeholder 3"/>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12</a:t>
            </a:fld>
            <a:endParaRPr lang="en-US" dirty="0"/>
          </a:p>
        </p:txBody>
      </p:sp>
    </p:spTree>
    <p:extLst>
      <p:ext uri="{BB962C8B-B14F-4D97-AF65-F5344CB8AC3E}">
        <p14:creationId xmlns:p14="http://schemas.microsoft.com/office/powerpoint/2010/main" val="2045187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Battery in Parallel, </a:t>
            </a:r>
            <a:r>
              <a:rPr lang="en-US" dirty="0"/>
              <a:t>Paired with On-Site RE</a:t>
            </a:r>
            <a:br>
              <a:rPr lang="en-US" dirty="0"/>
            </a:br>
            <a:r>
              <a:rPr lang="en-US" sz="2000" i="1" dirty="0"/>
              <a:t>Settlement Condition </a:t>
            </a:r>
            <a:r>
              <a:rPr lang="en-US" sz="2000" i="1" dirty="0" smtClean="0"/>
              <a:t>2(c) - Customer </a:t>
            </a:r>
            <a:r>
              <a:rPr lang="en-US" sz="2000" i="1" dirty="0"/>
              <a:t>can demonstrate storage will not export to the </a:t>
            </a:r>
            <a:r>
              <a:rPr lang="en-US" sz="2000" i="1" dirty="0" smtClean="0"/>
              <a:t>grid.</a:t>
            </a:r>
            <a:endParaRPr lang="en-US" sz="2000" i="1" dirty="0"/>
          </a:p>
        </p:txBody>
      </p:sp>
      <p:sp>
        <p:nvSpPr>
          <p:cNvPr id="8" name="Text Placeholder 7"/>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13</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32927407"/>
              </p:ext>
            </p:extLst>
          </p:nvPr>
        </p:nvGraphicFramePr>
        <p:xfrm>
          <a:off x="609600" y="1752600"/>
          <a:ext cx="7924800" cy="3886201"/>
        </p:xfrm>
        <a:graphic>
          <a:graphicData uri="http://schemas.openxmlformats.org/drawingml/2006/table">
            <a:tbl>
              <a:tblPr>
                <a:tableStyleId>{5C22544A-7EE6-4342-B048-85BDC9FD1C3A}</a:tableStyleId>
              </a:tblPr>
              <a:tblGrid>
                <a:gridCol w="2037806"/>
                <a:gridCol w="2144366"/>
                <a:gridCol w="1584089"/>
                <a:gridCol w="2158539"/>
              </a:tblGrid>
              <a:tr h="593989">
                <a:tc>
                  <a:txBody>
                    <a:bodyPr/>
                    <a:lstStyle/>
                    <a:p>
                      <a:pPr algn="l" fontAlgn="b"/>
                      <a:r>
                        <a:rPr lang="en-US" sz="1400" b="1" u="none" strike="noStrike" dirty="0">
                          <a:effectLst/>
                        </a:rPr>
                        <a:t>Customer Tariff</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Residential "R -Schedule PV or NM"</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Commercial "C - Schedule PV or NM"</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C&amp;I Schedule PV or NM</a:t>
                      </a:r>
                      <a:br>
                        <a:rPr lang="en-US" sz="1400" b="1" u="none" strike="noStrike" dirty="0">
                          <a:effectLst/>
                        </a:rPr>
                      </a:br>
                      <a:r>
                        <a:rPr lang="en-US" sz="1400" b="1" u="none" strike="noStrike" dirty="0">
                          <a:effectLst/>
                        </a:rPr>
                        <a:t>"PG, "SG", etc.</a:t>
                      </a:r>
                      <a:endParaRPr lang="en-US" sz="1400" b="1" i="0" u="none" strike="noStrike" dirty="0">
                        <a:solidFill>
                          <a:srgbClr val="000000"/>
                        </a:solidFill>
                        <a:effectLst/>
                        <a:latin typeface="Calibri"/>
                      </a:endParaRPr>
                    </a:p>
                  </a:txBody>
                  <a:tcPr marL="9525" marR="9525" marT="9525" marB="0" anchor="b"/>
                </a:tc>
              </a:tr>
              <a:tr h="700220">
                <a:tc>
                  <a:txBody>
                    <a:bodyPr/>
                    <a:lstStyle/>
                    <a:p>
                      <a:pPr algn="l" fontAlgn="b"/>
                      <a:r>
                        <a:rPr lang="en-US" sz="1400" b="1" u="none" strike="noStrike" dirty="0">
                          <a:effectLst/>
                        </a:rPr>
                        <a:t>Meter</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net meter applicable for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net meter applicable for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Dual bi-directional is standard, which can confirm in and out</a:t>
                      </a:r>
                      <a:endParaRPr lang="en-US" sz="1400" b="0" i="0" u="none" strike="noStrike" dirty="0">
                        <a:solidFill>
                          <a:srgbClr val="000000"/>
                        </a:solidFill>
                        <a:effectLst/>
                        <a:latin typeface="Calibri"/>
                      </a:endParaRPr>
                    </a:p>
                  </a:txBody>
                  <a:tcPr marL="9525" marR="9525" marT="9525" marB="0" anchor="ctr"/>
                </a:tc>
              </a:tr>
              <a:tr h="769999">
                <a:tc>
                  <a:txBody>
                    <a:bodyPr/>
                    <a:lstStyle/>
                    <a:p>
                      <a:pPr algn="l" fontAlgn="b"/>
                      <a:r>
                        <a:rPr lang="en-US" sz="1400" b="1" u="none" strike="noStrike" dirty="0">
                          <a:effectLst/>
                        </a:rPr>
                        <a:t>Billing Requirement</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Current setup.  Customers still export renewable energy.</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470236">
                <a:tc>
                  <a:txBody>
                    <a:bodyPr/>
                    <a:lstStyle/>
                    <a:p>
                      <a:pPr algn="l" fontAlgn="b"/>
                      <a:r>
                        <a:rPr lang="en-US" sz="1400" b="1" u="none" strike="noStrike" dirty="0">
                          <a:effectLst/>
                        </a:rPr>
                        <a:t>Interconnection Agreement and Review</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Required</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651537">
                <a:tc>
                  <a:txBody>
                    <a:bodyPr/>
                    <a:lstStyle/>
                    <a:p>
                      <a:pPr algn="l" fontAlgn="b"/>
                      <a:r>
                        <a:rPr lang="en-US" sz="1400" b="1" u="none" strike="noStrike" dirty="0">
                          <a:effectLst/>
                        </a:rPr>
                        <a:t>Interconnection (I/C) Review Requirements</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b"/>
                      <a:r>
                        <a:rPr lang="en-US" sz="1400" u="none" strike="noStrike" dirty="0">
                          <a:effectLst/>
                        </a:rPr>
                        <a:t>Developer/customer  submits proof with application, specifies operating modes, and attests that storage does not to discharge to the grid.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700220">
                <a:tc>
                  <a:txBody>
                    <a:bodyPr/>
                    <a:lstStyle/>
                    <a:p>
                      <a:pPr algn="l" fontAlgn="b"/>
                      <a:r>
                        <a:rPr lang="en-US" sz="1400" b="1" u="none" strike="noStrike" dirty="0">
                          <a:effectLst/>
                        </a:rPr>
                        <a:t>How we monitor compliance</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Upfront during I/C Review. No relay required. </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a:effectLst/>
                        </a:rPr>
                        <a:t>Upfront during I/C Review. No relay required. </a:t>
                      </a:r>
                      <a:endParaRPr lang="en-US" sz="1400" b="0" i="0" u="none" strike="noStrike">
                        <a:solidFill>
                          <a:srgbClr val="000000"/>
                        </a:solidFill>
                        <a:effectLst/>
                        <a:latin typeface="Calibri"/>
                      </a:endParaRPr>
                    </a:p>
                  </a:txBody>
                  <a:tcPr marL="9525" marR="9525" marT="9525" marB="0" anchor="ctr"/>
                </a:tc>
                <a:tc>
                  <a:txBody>
                    <a:bodyPr/>
                    <a:lstStyle/>
                    <a:p>
                      <a:pPr algn="l" fontAlgn="b"/>
                      <a:r>
                        <a:rPr lang="en-US" sz="1400" u="none" strike="noStrike" dirty="0">
                          <a:effectLst/>
                        </a:rPr>
                        <a:t>Upfront during I/C Review. Relay required.</a:t>
                      </a:r>
                      <a:endParaRPr lang="en-US"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1682783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000924638"/>
              </p:ext>
            </p:extLst>
          </p:nvPr>
        </p:nvGraphicFramePr>
        <p:xfrm>
          <a:off x="609600" y="1729740"/>
          <a:ext cx="7924800" cy="3909060"/>
        </p:xfrm>
        <a:graphic>
          <a:graphicData uri="http://schemas.openxmlformats.org/drawingml/2006/table">
            <a:tbl>
              <a:tblPr>
                <a:tableStyleId>{5C22544A-7EE6-4342-B048-85BDC9FD1C3A}</a:tableStyleId>
              </a:tblPr>
              <a:tblGrid>
                <a:gridCol w="1905000"/>
                <a:gridCol w="2277172"/>
                <a:gridCol w="1584089"/>
                <a:gridCol w="2158539"/>
              </a:tblGrid>
              <a:tr h="470402">
                <a:tc>
                  <a:txBody>
                    <a:bodyPr/>
                    <a:lstStyle/>
                    <a:p>
                      <a:pPr algn="l" fontAlgn="b"/>
                      <a:r>
                        <a:rPr lang="en-US" sz="1400" b="1" u="none" strike="noStrike" dirty="0">
                          <a:effectLst/>
                        </a:rPr>
                        <a:t>Customer Tariff</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b="1" u="none" strike="noStrike" dirty="0">
                          <a:effectLst/>
                        </a:rPr>
                        <a:t>Residential</a:t>
                      </a:r>
                      <a:br>
                        <a:rPr lang="en-US" sz="1400" b="1" u="none" strike="noStrike" dirty="0">
                          <a:effectLst/>
                        </a:rPr>
                      </a:br>
                      <a:r>
                        <a:rPr lang="en-US" sz="1400" b="1" u="none" strike="noStrike" dirty="0">
                          <a:effectLst/>
                        </a:rPr>
                        <a:t>"R -Schedule PV"</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Commercial</a:t>
                      </a:r>
                      <a:br>
                        <a:rPr lang="en-US" sz="1400" b="1" u="none" strike="noStrike" dirty="0">
                          <a:effectLst/>
                        </a:rPr>
                      </a:br>
                      <a:r>
                        <a:rPr lang="en-US" sz="1400" b="1" u="none" strike="noStrike" dirty="0">
                          <a:effectLst/>
                        </a:rPr>
                        <a:t>"C - Schedule PV"</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C&amp;I Schedule PV</a:t>
                      </a:r>
                      <a:br>
                        <a:rPr lang="en-US" sz="1400" b="1" u="none" strike="noStrike" dirty="0">
                          <a:effectLst/>
                        </a:rPr>
                      </a:br>
                      <a:r>
                        <a:rPr lang="en-US" sz="1400" b="1" u="none" strike="noStrike" dirty="0">
                          <a:effectLst/>
                        </a:rPr>
                        <a:t>"PG, "SG", etc.</a:t>
                      </a:r>
                      <a:endParaRPr lang="en-US" sz="1400" b="1" i="0" u="none" strike="noStrike" dirty="0">
                        <a:solidFill>
                          <a:srgbClr val="000000"/>
                        </a:solidFill>
                        <a:effectLst/>
                        <a:latin typeface="Calibri"/>
                      </a:endParaRPr>
                    </a:p>
                  </a:txBody>
                  <a:tcPr marL="9525" marR="9525" marT="9525" marB="0" anchor="b"/>
                </a:tc>
              </a:tr>
              <a:tr h="700467">
                <a:tc>
                  <a:txBody>
                    <a:bodyPr/>
                    <a:lstStyle/>
                    <a:p>
                      <a:pPr algn="l" fontAlgn="b"/>
                      <a:r>
                        <a:rPr lang="en-US" sz="1400" b="1" u="none" strike="noStrike" dirty="0">
                          <a:effectLst/>
                        </a:rPr>
                        <a:t>Meter</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net meter applicable for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Standard net meter applicable for this tariff</a:t>
                      </a:r>
                      <a:endParaRPr lang="en-US" sz="1400" b="0"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dirty="0">
                          <a:effectLst/>
                        </a:rPr>
                        <a:t>Dual bi-directional is standard, which can confirm in and out</a:t>
                      </a:r>
                      <a:endParaRPr lang="en-US" sz="1400" b="0" i="0" u="none" strike="noStrike" dirty="0">
                        <a:solidFill>
                          <a:srgbClr val="000000"/>
                        </a:solidFill>
                        <a:effectLst/>
                        <a:latin typeface="Calibri"/>
                      </a:endParaRPr>
                    </a:p>
                  </a:txBody>
                  <a:tcPr marL="9525" marR="9525" marT="9525" marB="0" anchor="ctr"/>
                </a:tc>
              </a:tr>
              <a:tr h="801121">
                <a:tc>
                  <a:txBody>
                    <a:bodyPr/>
                    <a:lstStyle/>
                    <a:p>
                      <a:pPr algn="l" fontAlgn="b"/>
                      <a:r>
                        <a:rPr lang="en-US" sz="1400" b="1" u="none" strike="noStrike" dirty="0">
                          <a:effectLst/>
                        </a:rPr>
                        <a:t>Billing Requirement</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Current setup.  Customers still export renewable energy.</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470402">
                <a:tc>
                  <a:txBody>
                    <a:bodyPr/>
                    <a:lstStyle/>
                    <a:p>
                      <a:pPr algn="l" fontAlgn="b"/>
                      <a:r>
                        <a:rPr lang="en-US" sz="1400" b="1" u="none" strike="noStrike" dirty="0">
                          <a:effectLst/>
                        </a:rPr>
                        <a:t>Interconnection Agreement and Review</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Required</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470402">
                <a:tc>
                  <a:txBody>
                    <a:bodyPr/>
                    <a:lstStyle/>
                    <a:p>
                      <a:pPr algn="l" fontAlgn="b"/>
                      <a:r>
                        <a:rPr lang="en-US" sz="1400" b="1" u="none" strike="noStrike" dirty="0">
                          <a:effectLst/>
                        </a:rPr>
                        <a:t>Interconnection (I/C) Review Requirements</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b"/>
                      <a:r>
                        <a:rPr lang="en-US" sz="1400" u="none" strike="noStrike" dirty="0">
                          <a:effectLst/>
                        </a:rPr>
                        <a:t>Developer/customer  submits proof with application, specifies operating modes, and attests that storage does not to discharge to the grid. </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r h="503268">
                <a:tc>
                  <a:txBody>
                    <a:bodyPr/>
                    <a:lstStyle/>
                    <a:p>
                      <a:pPr algn="l" fontAlgn="b"/>
                      <a:r>
                        <a:rPr lang="en-US" sz="1400" b="1" u="none" strike="noStrike" dirty="0">
                          <a:effectLst/>
                        </a:rPr>
                        <a:t>How we monitor compliance</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u="none" strike="noStrike">
                          <a:effectLst/>
                        </a:rPr>
                        <a:t>Upfront during I/C Review.</a:t>
                      </a:r>
                      <a:endParaRPr lang="en-US" sz="1400" b="0" i="0" u="none" strike="noStrike">
                        <a:solidFill>
                          <a:srgbClr val="000000"/>
                        </a:solidFill>
                        <a:effectLst/>
                        <a:latin typeface="Calibri"/>
                      </a:endParaRPr>
                    </a:p>
                  </a:txBody>
                  <a:tcPr marL="9525" marR="9525" marT="9525" marB="0" anchor="ctr"/>
                </a:tc>
                <a:tc>
                  <a:txBody>
                    <a:bodyPr/>
                    <a:lstStyle/>
                    <a:p>
                      <a:pPr algn="l" fontAlgn="b"/>
                      <a:r>
                        <a:rPr lang="en-US" sz="1400" u="none" strike="noStrike">
                          <a:effectLst/>
                        </a:rPr>
                        <a:t>Upfront during I/C Review.</a:t>
                      </a:r>
                      <a:endParaRPr lang="en-US" sz="1400" b="0" i="0" u="none" strike="noStrike">
                        <a:solidFill>
                          <a:srgbClr val="000000"/>
                        </a:solidFill>
                        <a:effectLst/>
                        <a:latin typeface="Calibri"/>
                      </a:endParaRPr>
                    </a:p>
                  </a:txBody>
                  <a:tcPr marL="9525" marR="9525" marT="9525" marB="0" anchor="ctr"/>
                </a:tc>
                <a:tc>
                  <a:txBody>
                    <a:bodyPr/>
                    <a:lstStyle/>
                    <a:p>
                      <a:pPr algn="l" fontAlgn="b"/>
                      <a:r>
                        <a:rPr lang="en-US" sz="1400" u="none" strike="noStrike" dirty="0">
                          <a:effectLst/>
                        </a:rPr>
                        <a:t>Upfront during I/C Review.</a:t>
                      </a:r>
                      <a:endParaRPr lang="en-US" sz="1400" b="0" i="0" u="none" strike="noStrike" dirty="0">
                        <a:solidFill>
                          <a:srgbClr val="000000"/>
                        </a:solidFill>
                        <a:effectLst/>
                        <a:latin typeface="Calibri"/>
                      </a:endParaRPr>
                    </a:p>
                  </a:txBody>
                  <a:tcPr marL="9525" marR="9525" marT="9525" marB="0" anchor="ctr"/>
                </a:tc>
              </a:tr>
              <a:tr h="492998">
                <a:tc>
                  <a:txBody>
                    <a:bodyPr/>
                    <a:lstStyle/>
                    <a:p>
                      <a:pPr algn="l" fontAlgn="b"/>
                      <a:r>
                        <a:rPr lang="en-US" sz="1400" b="1" u="none" strike="noStrike" dirty="0">
                          <a:effectLst/>
                        </a:rPr>
                        <a:t>Other requirements</a:t>
                      </a:r>
                      <a:endParaRPr lang="en-US" sz="1400" b="1" i="0" u="none" strike="noStrike" dirty="0">
                        <a:solidFill>
                          <a:srgbClr val="000000"/>
                        </a:solidFill>
                        <a:effectLst/>
                        <a:latin typeface="Calibri"/>
                      </a:endParaRPr>
                    </a:p>
                  </a:txBody>
                  <a:tcPr marL="9525" marR="9525" marT="9525" marB="0" anchor="ctr"/>
                </a:tc>
                <a:tc gridSpan="3">
                  <a:txBody>
                    <a:bodyPr/>
                    <a:lstStyle/>
                    <a:p>
                      <a:pPr algn="l" fontAlgn="ctr"/>
                      <a:r>
                        <a:rPr lang="en-US" sz="1400" u="none" strike="noStrike" dirty="0">
                          <a:effectLst/>
                        </a:rPr>
                        <a:t>Only production recorded by production meter will be eligible for RECs</a:t>
                      </a:r>
                      <a:endParaRPr lang="en-US" sz="1400" b="0" i="0" u="none" strike="noStrike" dirty="0">
                        <a:solidFill>
                          <a:srgbClr val="000000"/>
                        </a:solidFill>
                        <a:effectLst/>
                        <a:latin typeface="Calibri"/>
                      </a:endParaRPr>
                    </a:p>
                  </a:txBody>
                  <a:tcPr marL="9525" marR="9525" marT="9525" marB="0" anchor="ctr"/>
                </a:tc>
                <a:tc hMerge="1">
                  <a:txBody>
                    <a:bodyPr/>
                    <a:lstStyle/>
                    <a:p>
                      <a:endParaRPr lang="en-US"/>
                    </a:p>
                  </a:txBody>
                  <a:tcPr/>
                </a:tc>
                <a:tc hMerge="1">
                  <a:txBody>
                    <a:bodyPr/>
                    <a:lstStyle/>
                    <a:p>
                      <a:endParaRPr lang="en-US"/>
                    </a:p>
                  </a:txBody>
                  <a:tcPr/>
                </a:tc>
              </a:tr>
            </a:tbl>
          </a:graphicData>
        </a:graphic>
      </p:graphicFrame>
      <p:sp>
        <p:nvSpPr>
          <p:cNvPr id="3" name="Title 2"/>
          <p:cNvSpPr>
            <a:spLocks noGrp="1"/>
          </p:cNvSpPr>
          <p:nvPr>
            <p:ph type="title"/>
          </p:nvPr>
        </p:nvSpPr>
        <p:spPr/>
        <p:txBody>
          <a:bodyPr/>
          <a:lstStyle/>
          <a:p>
            <a:r>
              <a:rPr lang="en-US" dirty="0"/>
              <a:t>Battery in Parallel - Paired with On-Site RE</a:t>
            </a:r>
            <a:br>
              <a:rPr lang="en-US" dirty="0"/>
            </a:br>
            <a:r>
              <a:rPr lang="en-US" sz="2000" i="1" dirty="0"/>
              <a:t>Settlement Condition </a:t>
            </a:r>
            <a:r>
              <a:rPr lang="en-US" sz="2000" i="1" dirty="0" smtClean="0"/>
              <a:t>3 – Battery charged </a:t>
            </a:r>
            <a:r>
              <a:rPr lang="en-US" sz="2000" i="1" dirty="0"/>
              <a:t>exclusively by on-site RE, only production recorded by production meter is eligible for </a:t>
            </a:r>
            <a:r>
              <a:rPr lang="en-US" sz="2000" i="1" dirty="0" smtClean="0"/>
              <a:t>RECS.</a:t>
            </a:r>
            <a:endParaRPr lang="en-US" sz="2000" i="1" dirty="0"/>
          </a:p>
        </p:txBody>
      </p:sp>
      <p:sp>
        <p:nvSpPr>
          <p:cNvPr id="4" name="Text Placeholder 3"/>
          <p:cNvSpPr>
            <a:spLocks noGrp="1"/>
          </p:cNvSpPr>
          <p:nvPr>
            <p:ph type="body" sz="quarter" idx="11"/>
          </p:nvPr>
        </p:nvSpPr>
        <p:spPr/>
        <p:txBody>
          <a:bodyPr/>
          <a:lstStyle/>
          <a:p>
            <a:r>
              <a:rPr lang="en-US" dirty="0"/>
              <a:t>Distribution Grid and Interconnection Stakeholder Group</a:t>
            </a:r>
          </a:p>
          <a:p>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14</a:t>
            </a:fld>
            <a:endParaRPr lang="en-US" dirty="0"/>
          </a:p>
        </p:txBody>
      </p:sp>
    </p:spTree>
    <p:extLst>
      <p:ext uri="{BB962C8B-B14F-4D97-AF65-F5344CB8AC3E}">
        <p14:creationId xmlns:p14="http://schemas.microsoft.com/office/powerpoint/2010/main" val="2274424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idx="1"/>
          </p:nvPr>
        </p:nvSpPr>
        <p:spPr/>
        <p:txBody>
          <a:bodyPr/>
          <a:lstStyle/>
          <a:p>
            <a:r>
              <a:rPr lang="en-US" dirty="0" smtClean="0"/>
              <a:t>Review parking lot items and action items.</a:t>
            </a:r>
          </a:p>
          <a:p>
            <a:r>
              <a:rPr lang="en-US" dirty="0" smtClean="0"/>
              <a:t>Feedback on Guidance Documents.</a:t>
            </a:r>
          </a:p>
          <a:p>
            <a:r>
              <a:rPr lang="en-US" dirty="0" smtClean="0"/>
              <a:t>Schedule next meeting.</a:t>
            </a:r>
          </a:p>
          <a:p>
            <a:endParaRPr lang="en-US" dirty="0"/>
          </a:p>
          <a:p>
            <a:endParaRPr lang="en-US" dirty="0"/>
          </a:p>
        </p:txBody>
      </p:sp>
      <p:sp>
        <p:nvSpPr>
          <p:cNvPr id="6" name="Title 5"/>
          <p:cNvSpPr>
            <a:spLocks noGrp="1"/>
          </p:cNvSpPr>
          <p:nvPr>
            <p:ph type="title"/>
          </p:nvPr>
        </p:nvSpPr>
        <p:spPr/>
        <p:txBody>
          <a:bodyPr/>
          <a:lstStyle/>
          <a:p>
            <a:r>
              <a:rPr lang="en-US" dirty="0" smtClean="0"/>
              <a:t>Wrap</a:t>
            </a:r>
            <a:endParaRPr lang="en-US" dirty="0"/>
          </a:p>
        </p:txBody>
      </p:sp>
      <p:sp>
        <p:nvSpPr>
          <p:cNvPr id="3" name="Text Placeholder 2"/>
          <p:cNvSpPr>
            <a:spLocks noGrp="1"/>
          </p:cNvSpPr>
          <p:nvPr>
            <p:ph type="body" sz="quarter" idx="11"/>
          </p:nvPr>
        </p:nvSpPr>
        <p:spPr/>
        <p:txBody>
          <a:bodyPr/>
          <a:lstStyle/>
          <a:p>
            <a:r>
              <a:rPr lang="en-US" dirty="0"/>
              <a:t>Distribution Grid and Interconnection Stakeholder Group</a:t>
            </a:r>
          </a:p>
          <a:p>
            <a:endParaRPr lang="en-US" dirty="0"/>
          </a:p>
          <a:p>
            <a:r>
              <a:rPr lang="en-US" dirty="0" smtClean="0"/>
              <a:t>Wrap</a:t>
            </a:r>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15</a:t>
            </a:fld>
            <a:endParaRPr lang="en-US" dirty="0"/>
          </a:p>
        </p:txBody>
      </p:sp>
    </p:spTree>
    <p:extLst>
      <p:ext uri="{BB962C8B-B14F-4D97-AF65-F5344CB8AC3E}">
        <p14:creationId xmlns:p14="http://schemas.microsoft.com/office/powerpoint/2010/main" val="2682472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3367" y="2819400"/>
            <a:ext cx="4577265" cy="876300"/>
          </a:xfrm>
          <a:prstGeom prst="rect">
            <a:avLst/>
          </a:prstGeom>
        </p:spPr>
      </p:pic>
    </p:spTree>
    <p:extLst>
      <p:ext uri="{BB962C8B-B14F-4D97-AF65-F5344CB8AC3E}">
        <p14:creationId xmlns:p14="http://schemas.microsoft.com/office/powerpoint/2010/main" val="3574563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A0811EAC302F4AB0593C796982091D" ma:contentTypeVersion="0" ma:contentTypeDescription="Create a new document." ma:contentTypeScope="" ma:versionID="ded9e203c412f6eba16264d40d39b975">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E14A131-B24B-4B83-9FF6-34CD270AD6D0}"/>
</file>

<file path=customXml/itemProps2.xml><?xml version="1.0" encoding="utf-8"?>
<ds:datastoreItem xmlns:ds="http://schemas.openxmlformats.org/officeDocument/2006/customXml" ds:itemID="{1AC1DC9C-3DB8-48A4-9618-7EDADDE3FC71}"/>
</file>

<file path=customXml/itemProps3.xml><?xml version="1.0" encoding="utf-8"?>
<ds:datastoreItem xmlns:ds="http://schemas.openxmlformats.org/officeDocument/2006/customXml" ds:itemID="{57A0697B-995F-4B74-9C1D-35AFB57956FD}"/>
</file>

<file path=docProps/app.xml><?xml version="1.0" encoding="utf-8"?>
<Properties xmlns="http://schemas.openxmlformats.org/officeDocument/2006/extended-properties" xmlns:vt="http://schemas.openxmlformats.org/officeDocument/2006/docPropsVTypes">
  <Template/>
  <TotalTime>2393</TotalTime>
  <Words>1278</Words>
  <Application>Microsoft Office PowerPoint</Application>
  <PresentationFormat>On-screen Show (4:3)</PresentationFormat>
  <Paragraphs>201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Agenda</vt:lpstr>
      <vt:lpstr>PowerPoint Presentation</vt:lpstr>
      <vt:lpstr>Electric Storage Used as Backup Power for Net Metered Customers </vt:lpstr>
      <vt:lpstr>PowerPoint Presentation</vt:lpstr>
      <vt:lpstr>PowerPoint Presentation</vt:lpstr>
      <vt:lpstr>Stand-Alone Batteries</vt:lpstr>
      <vt:lpstr>Batteries in Parallel</vt:lpstr>
      <vt:lpstr>Battery in Parallel with Customer Self-Generation (Non-RES Eligible Generation) </vt:lpstr>
      <vt:lpstr>PowerPoint Presentation</vt:lpstr>
      <vt:lpstr>PowerPoint Presentation</vt:lpstr>
      <vt:lpstr>Battery in Parallel - Paired with On-Site RE Settlement Condition 2(b) – Storage System is charged exclusively by NEM eligible On-Site RE. </vt:lpstr>
      <vt:lpstr>Battery in Parallel, Paired with On-Site RE Settlement Condition 2(c) - Customer can demonstrate storage will not export to the grid.</vt:lpstr>
      <vt:lpstr>Battery in Parallel - Paired with On-Site RE Settlement Condition 3 – Battery charged exclusively by on-site RE, only production recorded by production meter is eligible for RECS.</vt:lpstr>
      <vt:lpstr>Wrap</vt:lpstr>
      <vt:lpstr>PowerPoint Presentation</vt:lpstr>
    </vt:vector>
  </TitlesOfParts>
  <Company>Xcel Energy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Xcel Energy</dc:creator>
  <cp:lastModifiedBy>Neil Cowan</cp:lastModifiedBy>
  <cp:revision>125</cp:revision>
  <cp:lastPrinted>2016-11-02T22:18:23Z</cp:lastPrinted>
  <dcterms:created xsi:type="dcterms:W3CDTF">2014-10-16T17:34:05Z</dcterms:created>
  <dcterms:modified xsi:type="dcterms:W3CDTF">2016-11-02T23:18:12Z</dcterms:modified>
</cp:coreProperties>
</file>