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48" r:id="rId2"/>
    <p:sldMasterId id="2147483665" r:id="rId3"/>
  </p:sldMasterIdLst>
  <p:notesMasterIdLst>
    <p:notesMasterId r:id="rId23"/>
  </p:notesMasterIdLst>
  <p:handoutMasterIdLst>
    <p:handoutMasterId r:id="rId24"/>
  </p:handoutMasterIdLst>
  <p:sldIdLst>
    <p:sldId id="257" r:id="rId4"/>
    <p:sldId id="275" r:id="rId5"/>
    <p:sldId id="277" r:id="rId6"/>
    <p:sldId id="278" r:id="rId7"/>
    <p:sldId id="280" r:id="rId8"/>
    <p:sldId id="281" r:id="rId9"/>
    <p:sldId id="283" r:id="rId10"/>
    <p:sldId id="295" r:id="rId11"/>
    <p:sldId id="285" r:id="rId12"/>
    <p:sldId id="286" r:id="rId13"/>
    <p:sldId id="287" r:id="rId14"/>
    <p:sldId id="289" r:id="rId15"/>
    <p:sldId id="290" r:id="rId16"/>
    <p:sldId id="291" r:id="rId17"/>
    <p:sldId id="293" r:id="rId18"/>
    <p:sldId id="296" r:id="rId19"/>
    <p:sldId id="297" r:id="rId20"/>
    <p:sldId id="298" r:id="rId21"/>
    <p:sldId id="294" r:id="rId22"/>
  </p:sldIdLst>
  <p:sldSz cx="9144000" cy="6858000" type="screen4x3"/>
  <p:notesSz cx="6934200" cy="92329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65CF"/>
    <a:srgbClr val="C2E469"/>
    <a:srgbClr val="63BF2B"/>
    <a:srgbClr val="115DE5"/>
    <a:srgbClr val="599600"/>
    <a:srgbClr val="5488D4"/>
    <a:srgbClr val="598BD5"/>
    <a:srgbClr val="D9D9D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98756" autoAdjust="0"/>
  </p:normalViewPr>
  <p:slideViewPr>
    <p:cSldViewPr snapToObjects="1">
      <p:cViewPr>
        <p:scale>
          <a:sx n="100" d="100"/>
          <a:sy n="100" d="100"/>
        </p:scale>
        <p:origin x="-1224" y="-468"/>
      </p:cViewPr>
      <p:guideLst>
        <p:guide orient="horz" pos="912"/>
        <p:guide pos="1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150" y="-96"/>
      </p:cViewPr>
      <p:guideLst>
        <p:guide orient="horz" pos="2908"/>
        <p:guide pos="218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1963"/>
          </a:xfrm>
          <a:prstGeom prst="rect">
            <a:avLst/>
          </a:prstGeom>
        </p:spPr>
        <p:txBody>
          <a:bodyPr vert="horz" lIns="92382" tIns="46191" rIns="92382" bIns="4619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475" y="0"/>
            <a:ext cx="3005138" cy="461963"/>
          </a:xfrm>
          <a:prstGeom prst="rect">
            <a:avLst/>
          </a:prstGeom>
        </p:spPr>
        <p:txBody>
          <a:bodyPr vert="horz" lIns="92382" tIns="46191" rIns="92382" bIns="4619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69A25C1-6377-41CA-B679-8E4B8B34521C}" type="datetimeFigureOut">
              <a:rPr lang="en-US"/>
              <a:pPr>
                <a:defRPr/>
              </a:pPr>
              <a:t>4/15/2014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69350"/>
            <a:ext cx="3005138" cy="461963"/>
          </a:xfrm>
          <a:prstGeom prst="rect">
            <a:avLst/>
          </a:prstGeom>
        </p:spPr>
        <p:txBody>
          <a:bodyPr vert="horz" lIns="92382" tIns="46191" rIns="92382" bIns="4619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475" y="8769350"/>
            <a:ext cx="3005138" cy="461963"/>
          </a:xfrm>
          <a:prstGeom prst="rect">
            <a:avLst/>
          </a:prstGeom>
        </p:spPr>
        <p:txBody>
          <a:bodyPr vert="horz" lIns="92382" tIns="46191" rIns="92382" bIns="4619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9BDCE66-646B-4E1F-8F3A-632B607803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1963"/>
          </a:xfrm>
          <a:prstGeom prst="rect">
            <a:avLst/>
          </a:prstGeom>
        </p:spPr>
        <p:txBody>
          <a:bodyPr vert="horz" lIns="92382" tIns="46191" rIns="92382" bIns="4619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475" y="0"/>
            <a:ext cx="3005138" cy="461963"/>
          </a:xfrm>
          <a:prstGeom prst="rect">
            <a:avLst/>
          </a:prstGeom>
        </p:spPr>
        <p:txBody>
          <a:bodyPr vert="horz" lIns="92382" tIns="46191" rIns="92382" bIns="4619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4EF103E-36B8-4582-A11E-18D2BC72C8C9}" type="datetimeFigureOut">
              <a:rPr lang="en-US"/>
              <a:pPr>
                <a:defRPr/>
              </a:pPr>
              <a:t>4/15/2014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2150"/>
            <a:ext cx="4616450" cy="3462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82" tIns="46191" rIns="92382" bIns="46191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738" y="4386263"/>
            <a:ext cx="5546725" cy="4154487"/>
          </a:xfrm>
          <a:prstGeom prst="rect">
            <a:avLst/>
          </a:prstGeom>
        </p:spPr>
        <p:txBody>
          <a:bodyPr vert="horz" lIns="92382" tIns="46191" rIns="92382" bIns="4619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69350"/>
            <a:ext cx="3005138" cy="461963"/>
          </a:xfrm>
          <a:prstGeom prst="rect">
            <a:avLst/>
          </a:prstGeom>
        </p:spPr>
        <p:txBody>
          <a:bodyPr vert="horz" lIns="92382" tIns="46191" rIns="92382" bIns="4619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475" y="8769350"/>
            <a:ext cx="3005138" cy="461963"/>
          </a:xfrm>
          <a:prstGeom prst="rect">
            <a:avLst/>
          </a:prstGeom>
        </p:spPr>
        <p:txBody>
          <a:bodyPr vert="horz" lIns="92382" tIns="46191" rIns="92382" bIns="4619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0AAE33B-35CF-4C95-A527-2E874BBB93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34F673B-C00C-4D76-A17A-FF7FAF9FF0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235ED4B-5B13-4370-B543-9A53B6A9CD9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AA653D-8E9A-45FA-AD79-73C9676A49E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85B8411-441D-4117-8B99-9D4B2E67C18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Fan speed ideally controlled based on difference between indoor air temperature and temperature setting</a:t>
            </a:r>
          </a:p>
          <a:p>
            <a:pPr>
              <a:spcBef>
                <a:spcPct val="0"/>
              </a:spcBef>
            </a:pPr>
            <a:r>
              <a:rPr lang="en-US" smtClean="0"/>
              <a:t>Sometimes done that way, more frequently multi-stage thermostat used</a:t>
            </a:r>
          </a:p>
          <a:p>
            <a:pPr>
              <a:spcBef>
                <a:spcPct val="0"/>
              </a:spcBef>
            </a:pPr>
            <a:r>
              <a:rPr lang="en-US" smtClean="0"/>
              <a:t>Fan speed staged in steps</a:t>
            </a:r>
          </a:p>
          <a:p>
            <a:pPr>
              <a:spcBef>
                <a:spcPct val="0"/>
              </a:spcBef>
            </a:pPr>
            <a:r>
              <a:rPr lang="en-US" smtClean="0"/>
              <a:t>Usually a VFD used and that’s the ideal; could use multispeed motors </a:t>
            </a:r>
          </a:p>
          <a:p>
            <a:pPr>
              <a:spcBef>
                <a:spcPct val="0"/>
              </a:spcBef>
            </a:pPr>
            <a:r>
              <a:rPr lang="en-US" smtClean="0"/>
              <a:t>Ideally, a variable- speed compressor used </a:t>
            </a:r>
          </a:p>
          <a:p>
            <a:pPr>
              <a:spcBef>
                <a:spcPct val="0"/>
              </a:spcBef>
            </a:pPr>
            <a:r>
              <a:rPr lang="en-US" smtClean="0"/>
              <a:t>More frequently, either staged compressor used, or just get along without any compressor control</a:t>
            </a:r>
          </a:p>
          <a:p>
            <a:pPr>
              <a:spcBef>
                <a:spcPct val="0"/>
              </a:spcBef>
            </a:pPr>
            <a:r>
              <a:rPr lang="en-US" smtClean="0"/>
              <a:t>Same with heating, better with variable capacity, but sometimes just get along with on-off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CFDDB9B-C1BD-4F8F-8390-43C4215E9DE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Worth about 2.2 to 2.5 points of SEER, from 15.0 to 17.5</a:t>
            </a:r>
          </a:p>
          <a:p>
            <a:pPr>
              <a:spcBef>
                <a:spcPct val="0"/>
              </a:spcBef>
            </a:pPr>
            <a:r>
              <a:rPr lang="en-US" smtClean="0"/>
              <a:t>Overall energy savings usually more, usually at least 20% but often greater	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r>
              <a:rPr lang="en-US" smtClean="0"/>
              <a:t>Integrated economizer</a:t>
            </a:r>
          </a:p>
          <a:p>
            <a:pPr>
              <a:spcBef>
                <a:spcPct val="0"/>
              </a:spcBef>
            </a:pPr>
            <a:r>
              <a:rPr lang="en-US" smtClean="0"/>
              <a:t>Demand-controlled ventilation</a:t>
            </a:r>
          </a:p>
          <a:p>
            <a:pPr>
              <a:spcBef>
                <a:spcPct val="0"/>
              </a:spcBef>
            </a:pPr>
            <a:r>
              <a:rPr lang="en-US" smtClean="0"/>
              <a:t>Some offer Variable-speed compressor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00A192-8CD3-41D6-81C4-59A8D5B8D2C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Some have two-speed fans, some have variable-speed operation</a:t>
            </a:r>
          </a:p>
          <a:p>
            <a:pPr>
              <a:spcBef>
                <a:spcPct val="0"/>
              </a:spcBef>
            </a:pPr>
            <a:r>
              <a:rPr lang="en-US" smtClean="0"/>
              <a:t>Some vary compressor speed, some don’t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3523FA-204A-4450-8BAE-C074BA2D3D1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Utility incentives can change these criteria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B8AA988-B509-477A-BF69-9EA1FAAF1E4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More commercial buildings are cooled by this equipment than any other type, but they’ve got a problem. Their fans run all the time at full power when the buildings they condition are occupied. 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1F58DD9-FC4E-4731-AEBB-A2A0C197FAD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Several associated with some well-known names in HVAC circles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r>
              <a:rPr lang="en-US" smtClean="0"/>
              <a:t>Catalyst: Reid Hart and his premium ventilation package and western premium economizer</a:t>
            </a:r>
          </a:p>
          <a:p>
            <a:pPr>
              <a:spcBef>
                <a:spcPct val="0"/>
              </a:spcBef>
            </a:pPr>
            <a:r>
              <a:rPr lang="en-US" smtClean="0"/>
              <a:t>Digi-RTD:  Dr. Liu, Texas A&amp;M continuous commissioning </a:t>
            </a:r>
          </a:p>
          <a:p>
            <a:pPr>
              <a:spcBef>
                <a:spcPct val="0"/>
              </a:spcBef>
            </a:pPr>
            <a:r>
              <a:rPr lang="en-US" smtClean="0"/>
              <a:t>Optimum: Tom Hartman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r>
              <a:rPr lang="en-US" smtClean="0"/>
              <a:t>For single-zone HVAC units only. 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r>
              <a:rPr lang="en-US" smtClean="0"/>
              <a:t>Min about 10 tons, max ? </a:t>
            </a: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822B435-997F-4C65-AD44-165F1C63F30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Compressor – not done before because of equipment damage concerns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  <a:buFont typeface="Wingdings" pitchFamily="2" charset="2"/>
              <a:buChar char="§"/>
            </a:pPr>
            <a:r>
              <a:rPr lang="en-US" smtClean="0"/>
              <a:t>Demand-controlled ventilation</a:t>
            </a:r>
          </a:p>
          <a:p>
            <a:pPr>
              <a:spcBef>
                <a:spcPct val="0"/>
              </a:spcBef>
              <a:buFont typeface="Wingdings" pitchFamily="2" charset="2"/>
              <a:buChar char="§"/>
            </a:pPr>
            <a:r>
              <a:rPr lang="en-US" smtClean="0"/>
              <a:t>Integrated economizer control</a:t>
            </a:r>
          </a:p>
          <a:p>
            <a:pPr>
              <a:spcBef>
                <a:spcPct val="0"/>
              </a:spcBef>
              <a:buFont typeface="Wingdings" pitchFamily="2" charset="2"/>
              <a:buChar char="§"/>
            </a:pPr>
            <a:r>
              <a:rPr lang="en-US" smtClean="0"/>
              <a:t>Web control and monitoring</a:t>
            </a:r>
          </a:p>
          <a:p>
            <a:pPr>
              <a:spcBef>
                <a:spcPct val="0"/>
              </a:spcBef>
              <a:buFont typeface="Wingdings" pitchFamily="2" charset="2"/>
              <a:buChar char="§"/>
            </a:pPr>
            <a:r>
              <a:rPr lang="en-US" smtClean="0"/>
              <a:t>Fault detection and diagnostics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4F19332-9CE2-493F-BB5E-7EEB5CC43C0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Costs run about $400 to $600 per ton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41A3DE2-42A1-475D-98CC-F6B2435C7B9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8788">
              <a:spcBef>
                <a:spcPct val="0"/>
              </a:spcBef>
            </a:pPr>
            <a:r>
              <a:rPr lang="en-US" smtClean="0"/>
              <a:t>Conducted by PNNL</a:t>
            </a:r>
          </a:p>
          <a:p>
            <a:pPr defTabSz="458788">
              <a:spcBef>
                <a:spcPct val="0"/>
              </a:spcBef>
            </a:pPr>
            <a:r>
              <a:rPr lang="en-US" smtClean="0"/>
              <a:t>Size range: 5 to 25 tons</a:t>
            </a:r>
          </a:p>
          <a:p>
            <a:pPr defTabSz="458788">
              <a:spcBef>
                <a:spcPct val="0"/>
              </a:spcBef>
            </a:pPr>
            <a:endParaRPr lang="en-US" smtClean="0"/>
          </a:p>
          <a:p>
            <a:pPr defTabSz="458788">
              <a:spcBef>
                <a:spcPct val="0"/>
              </a:spcBef>
            </a:pPr>
            <a:endParaRPr lang="en-US" smtClean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3E76FAC-9B35-46CB-9C19-95402AFEC1A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Wireless rooftop network</a:t>
            </a:r>
          </a:p>
          <a:p>
            <a:pPr>
              <a:spcBef>
                <a:spcPct val="0"/>
              </a:spcBef>
            </a:pPr>
            <a:r>
              <a:rPr lang="en-US" smtClean="0"/>
              <a:t>Real- time connectivity</a:t>
            </a:r>
          </a:p>
          <a:p>
            <a:pPr>
              <a:spcBef>
                <a:spcPct val="0"/>
              </a:spcBef>
            </a:pPr>
            <a:r>
              <a:rPr lang="en-US" smtClean="0"/>
              <a:t>40 points of data</a:t>
            </a:r>
          </a:p>
          <a:p>
            <a:pPr>
              <a:spcBef>
                <a:spcPct val="0"/>
              </a:spcBef>
            </a:pPr>
            <a:r>
              <a:rPr lang="en-US" smtClean="0"/>
              <a:t>One-minute interval histories</a:t>
            </a:r>
          </a:p>
          <a:p>
            <a:pPr>
              <a:spcBef>
                <a:spcPct val="0"/>
              </a:spcBef>
            </a:pPr>
            <a:r>
              <a:rPr lang="en-US" smtClean="0"/>
              <a:t>Real-time power monitoring</a:t>
            </a:r>
          </a:p>
          <a:p>
            <a:pPr>
              <a:spcBef>
                <a:spcPct val="0"/>
              </a:spcBef>
            </a:pPr>
            <a:r>
              <a:rPr lang="en-US" smtClean="0"/>
              <a:t>Savings estimation</a:t>
            </a:r>
          </a:p>
          <a:p>
            <a:pPr>
              <a:spcBef>
                <a:spcPct val="0"/>
              </a:spcBef>
            </a:pPr>
            <a:r>
              <a:rPr lang="en-US" smtClean="0"/>
              <a:t>Diagnostics and analytics</a:t>
            </a:r>
          </a:p>
          <a:p>
            <a:pPr>
              <a:spcBef>
                <a:spcPct val="0"/>
              </a:spcBef>
            </a:pPr>
            <a:r>
              <a:rPr lang="en-US" smtClean="0"/>
              <a:t>Remote notification</a:t>
            </a:r>
          </a:p>
          <a:p>
            <a:pPr>
              <a:spcBef>
                <a:spcPct val="0"/>
              </a:spcBef>
            </a:pPr>
            <a:r>
              <a:rPr lang="en-US" smtClean="0"/>
              <a:t>Preventive maintenance</a:t>
            </a:r>
          </a:p>
          <a:p>
            <a:pPr>
              <a:spcBef>
                <a:spcPct val="0"/>
              </a:spcBef>
            </a:pPr>
            <a:r>
              <a:rPr lang="en-US" smtClean="0"/>
              <a:t>Demand reduction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8DF36CF-155A-4D50-8D47-855B2F9A14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F3BF23F-9562-4404-9A31-0DDACAEA43C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A30AFCE-3E95-4158-9FEB-E875EAD43FE0}" type="slidenum">
              <a:rPr lang="en-US">
                <a:latin typeface="Times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>
              <a:latin typeface="Times" pitchFamily="18" charset="0"/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/>
          <p:cNvSpPr txBox="1"/>
          <p:nvPr userDrawn="1"/>
        </p:nvSpPr>
        <p:spPr>
          <a:xfrm>
            <a:off x="152400" y="6591300"/>
            <a:ext cx="2895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bg1"/>
                </a:solidFill>
                <a:latin typeface="+mn-lt"/>
              </a:rPr>
              <a:t>www.esource.com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906823" y="6600825"/>
            <a:ext cx="3009900" cy="266700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2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38200"/>
            <a:ext cx="8115300" cy="685800"/>
          </a:xfrm>
          <a:prstGeom prst="rect">
            <a:avLst/>
          </a:prstGeom>
        </p:spPr>
        <p:txBody>
          <a:bodyPr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762000" y="1924050"/>
            <a:ext cx="8115300" cy="590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762000" y="3733800"/>
            <a:ext cx="4267200" cy="990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762000" y="5410200"/>
            <a:ext cx="4114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52400" y="104775"/>
            <a:ext cx="8610600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6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295400"/>
            <a:ext cx="8305800" cy="5181600"/>
          </a:xfrm>
          <a:prstGeom prst="rect">
            <a:avLst/>
          </a:prstGeom>
          <a:noFill/>
        </p:spPr>
        <p:txBody>
          <a:bodyPr/>
          <a:lstStyle>
            <a:lvl1pPr>
              <a:buFont typeface="Wingdings" pitchFamily="2" charset="2"/>
              <a:buNone/>
              <a:defRPr sz="2400" b="1" baseline="0">
                <a:solidFill>
                  <a:schemeClr val="tx1"/>
                </a:solidFill>
              </a:defRPr>
            </a:lvl1pPr>
            <a:lvl2pPr marL="685800" indent="-342900">
              <a:buFont typeface="Wingdings" pitchFamily="2" charset="2"/>
              <a:buChar char="§"/>
              <a:defRPr sz="2400"/>
            </a:lvl2pPr>
            <a:lvl3pPr marL="1028700" indent="-285750">
              <a:buFont typeface="Wingdings" pitchFamily="2" charset="2"/>
              <a:buChar char="§"/>
              <a:defRPr sz="1900">
                <a:solidFill>
                  <a:schemeClr val="accent4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Confidential: Not for distribution.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6A397-ECC3-45F6-BB84-0FBC7D96BC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-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52400" y="104775"/>
            <a:ext cx="8610600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6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52400" y="1295400"/>
            <a:ext cx="8610600" cy="5181600"/>
          </a:xfrm>
          <a:prstGeom prst="rect">
            <a:avLst/>
          </a:prstGeom>
          <a:noFill/>
        </p:spPr>
        <p:txBody>
          <a:bodyPr/>
          <a:lstStyle>
            <a:lvl1pPr marL="285750" indent="-285750">
              <a:buFont typeface="Wingdings" pitchFamily="2" charset="2"/>
              <a:buChar char="§"/>
              <a:defRPr sz="2800">
                <a:solidFill>
                  <a:schemeClr val="tx1"/>
                </a:solidFill>
              </a:defRPr>
            </a:lvl1pPr>
            <a:lvl2pPr marL="628650" indent="-285750">
              <a:buFont typeface="Wingdings" pitchFamily="2" charset="2"/>
              <a:buChar char="§"/>
              <a:defRPr sz="2400">
                <a:solidFill>
                  <a:schemeClr val="accent2"/>
                </a:solidFill>
              </a:defRPr>
            </a:lvl2pPr>
            <a:lvl3pPr marL="857250" indent="-228600">
              <a:buFont typeface="Wingdings" pitchFamily="2" charset="2"/>
              <a:buChar char="§"/>
              <a:defRPr sz="19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78689-E71E-4EB6-A2C5-2C7018BDA3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800" dirty="0" smtClean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Confidential: Not for distribution.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152400" y="104775"/>
            <a:ext cx="8610600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60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52400" y="1295400"/>
            <a:ext cx="4191000" cy="5181600"/>
          </a:xfrm>
          <a:prstGeom prst="rect">
            <a:avLst/>
          </a:prstGeom>
          <a:noFill/>
        </p:spPr>
        <p:txBody>
          <a:bodyPr/>
          <a:lstStyle>
            <a:lvl1pPr marL="228600" indent="-228600">
              <a:buFont typeface="Wingdings" pitchFamily="2" charset="2"/>
              <a:buChar char="§"/>
              <a:defRPr sz="2600">
                <a:solidFill>
                  <a:schemeClr val="tx1"/>
                </a:solidFill>
              </a:defRPr>
            </a:lvl1pPr>
            <a:lvl2pPr marL="457200" indent="-228600">
              <a:buFont typeface="Wingdings" pitchFamily="2" charset="2"/>
              <a:buChar char="§"/>
              <a:defRPr sz="2200">
                <a:solidFill>
                  <a:schemeClr val="accent2"/>
                </a:solidFill>
              </a:defRPr>
            </a:lvl2pPr>
            <a:lvl3pPr marL="685800" indent="-228600">
              <a:buFont typeface="Wingdings" pitchFamily="2" charset="2"/>
              <a:buChar char="§"/>
              <a:defRPr sz="1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0" y="1295400"/>
            <a:ext cx="4191000" cy="5181600"/>
          </a:xfrm>
          <a:prstGeom prst="rect">
            <a:avLst/>
          </a:prstGeom>
          <a:noFill/>
        </p:spPr>
        <p:txBody>
          <a:bodyPr/>
          <a:lstStyle>
            <a:lvl1pPr marL="228600" indent="-228600">
              <a:buFont typeface="Wingdings" pitchFamily="2" charset="2"/>
              <a:buChar char="§"/>
              <a:defRPr sz="2600">
                <a:solidFill>
                  <a:schemeClr val="tx1"/>
                </a:solidFill>
              </a:defRPr>
            </a:lvl1pPr>
            <a:lvl2pPr marL="457200" indent="-228600">
              <a:buFont typeface="Wingdings" pitchFamily="2" charset="2"/>
              <a:buChar char="§"/>
              <a:defRPr sz="2200">
                <a:solidFill>
                  <a:schemeClr val="accent2"/>
                </a:solidFill>
              </a:defRPr>
            </a:lvl2pPr>
            <a:lvl3pPr marL="685800" indent="-228600">
              <a:buFont typeface="Wingdings" pitchFamily="2" charset="2"/>
              <a:buChar char="§"/>
              <a:defRPr sz="1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Confidential: Not for distribution.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4DBAC-038B-4F3A-8207-3E8B4C7F41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Text &amp;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152400" y="104775"/>
            <a:ext cx="8610600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60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52400" y="1295400"/>
            <a:ext cx="4191000" cy="5181600"/>
          </a:xfrm>
          <a:prstGeom prst="rect">
            <a:avLst/>
          </a:prstGeom>
          <a:noFill/>
        </p:spPr>
        <p:txBody>
          <a:bodyPr/>
          <a:lstStyle>
            <a:lvl1pPr marL="228600" indent="-228600">
              <a:buFont typeface="Wingdings" pitchFamily="2" charset="2"/>
              <a:buChar char="§"/>
              <a:defRPr sz="2600">
                <a:solidFill>
                  <a:schemeClr val="tx1"/>
                </a:solidFill>
              </a:defRPr>
            </a:lvl1pPr>
            <a:lvl2pPr marL="457200" indent="-228600">
              <a:buFont typeface="Wingdings" pitchFamily="2" charset="2"/>
              <a:buChar char="§"/>
              <a:defRPr sz="2200">
                <a:solidFill>
                  <a:schemeClr val="accent2"/>
                </a:solidFill>
              </a:defRPr>
            </a:lvl2pPr>
            <a:lvl3pPr marL="685800" indent="-228600">
              <a:buFont typeface="Wingdings" pitchFamily="2" charset="2"/>
              <a:buChar char="§"/>
              <a:defRPr sz="1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572000" y="1284214"/>
            <a:ext cx="4191000" cy="4583185"/>
          </a:xfrm>
          <a:prstGeom prst="rect">
            <a:avLst/>
          </a:prstGeom>
        </p:spPr>
        <p:txBody>
          <a:bodyPr vert="horz"/>
          <a:lstStyle>
            <a:lvl1pPr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4"/>
          </p:nvPr>
        </p:nvSpPr>
        <p:spPr>
          <a:xfrm>
            <a:off x="6096000" y="5922170"/>
            <a:ext cx="2209800" cy="55483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Confidential: Not for distribution.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ED6A7-F951-44AC-BA4F-AC5A3EA83F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/>
          <p:cNvSpPr>
            <a:spLocks noGrp="1"/>
          </p:cNvSpPr>
          <p:nvPr>
            <p:ph type="chart" sz="quarter" idx="13"/>
          </p:nvPr>
        </p:nvSpPr>
        <p:spPr>
          <a:xfrm>
            <a:off x="152400" y="1295400"/>
            <a:ext cx="8610600" cy="4876800"/>
          </a:xfrm>
          <a:prstGeom prst="rect">
            <a:avLst/>
          </a:prstGeom>
        </p:spPr>
        <p:txBody>
          <a:bodyPr vert="horz"/>
          <a:lstStyle/>
          <a:p>
            <a:pPr lvl="0"/>
            <a:endParaRPr lang="en-US" noProof="0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152400" y="104775"/>
            <a:ext cx="8610600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6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Confidential: Not for distribution.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E4068-9554-4092-90DF-62BD874486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152400" y="1295400"/>
            <a:ext cx="8610600" cy="4800600"/>
          </a:xfrm>
          <a:prstGeom prst="rect">
            <a:avLst/>
          </a:prstGeom>
        </p:spPr>
        <p:txBody>
          <a:bodyPr vert="horz"/>
          <a:lstStyle/>
          <a:p>
            <a:pPr lvl="0"/>
            <a:endParaRPr lang="en-US" noProof="0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152400" y="104775"/>
            <a:ext cx="8610600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6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Confidential: Not for distribution.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A8606-9600-4FFB-8E89-F664D2B919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Graph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09600" y="1295400"/>
            <a:ext cx="7924800" cy="4289570"/>
          </a:xfrm>
          <a:prstGeom prst="rect">
            <a:avLst/>
          </a:prstGeom>
        </p:spPr>
        <p:txBody>
          <a:bodyPr vert="horz"/>
          <a:lstStyle>
            <a:lvl1pPr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5638799"/>
            <a:ext cx="5943600" cy="914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4"/>
          </p:nvPr>
        </p:nvSpPr>
        <p:spPr>
          <a:xfrm>
            <a:off x="6248400" y="5638800"/>
            <a:ext cx="2209800" cy="55483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152400" y="104775"/>
            <a:ext cx="8610600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6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Confidential: Not for distribution.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D4BFD-7011-4307-BAD3-589668453F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 More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0"/>
          <p:cNvSpPr>
            <a:spLocks noGrp="1"/>
          </p:cNvSpPr>
          <p:nvPr>
            <p:ph type="body" sz="quarter" idx="30"/>
          </p:nvPr>
        </p:nvSpPr>
        <p:spPr>
          <a:xfrm>
            <a:off x="152400" y="1295400"/>
            <a:ext cx="8610600" cy="1074737"/>
          </a:xfrm>
          <a:prstGeom prst="rect">
            <a:avLst/>
          </a:prstGeom>
        </p:spPr>
        <p:txBody>
          <a:bodyPr vert="horz"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52400" y="104775"/>
            <a:ext cx="8610600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6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Confidential: Not for distribution.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55377-67FC-4F66-9E68-9C0983F365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7975" y="6629400"/>
            <a:ext cx="3429000" cy="230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Confidential: Not for distribution.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60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b="1" smtClean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7050B16A-C76E-4229-82A8-2953581E04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12"/>
          <p:cNvSpPr txBox="1">
            <a:spLocks/>
          </p:cNvSpPr>
          <p:nvPr/>
        </p:nvSpPr>
        <p:spPr>
          <a:xfrm>
            <a:off x="6248400" y="6629400"/>
            <a:ext cx="2257425" cy="230188"/>
          </a:xfrm>
          <a:prstGeom prst="rect">
            <a:avLst/>
          </a:prstGeom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bg1"/>
                </a:solidFill>
                <a:latin typeface="Arial"/>
                <a:cs typeface="Arial"/>
              </a:rPr>
              <a:t>www.esource.com</a:t>
            </a:r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900" b="1" dirty="0">
                <a:solidFill>
                  <a:schemeClr val="accent2"/>
                </a:solidFill>
                <a:latin typeface="Arial"/>
                <a:cs typeface="Arial"/>
              </a:rPr>
              <a:t> ||  </a:t>
            </a:r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© 2014  E Source</a:t>
            </a:r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7" r:id="rId2"/>
    <p:sldLayoutId id="2147483674" r:id="rId3"/>
    <p:sldLayoutId id="2147483673" r:id="rId4"/>
    <p:sldLayoutId id="2147483672" r:id="rId5"/>
    <p:sldLayoutId id="2147483671" r:id="rId6"/>
    <p:sldLayoutId id="2147483670" r:id="rId7"/>
    <p:sldLayoutId id="2147483669" r:id="rId8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4000" b="1" kern="1200">
          <a:solidFill>
            <a:schemeClr val="tx1"/>
          </a:solidFill>
          <a:latin typeface="Arial"/>
          <a:ea typeface="+mj-ea"/>
          <a:cs typeface="Arial"/>
        </a:defRPr>
      </a:lvl1pPr>
      <a:lvl2pPr algn="l" defTabSz="457200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://www.catalysteec.com/About.aspx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hyperlink" Target="http://www.bes-tech.net/products/" TargetMode="External"/><Relationship Id="rId4" Type="http://schemas.openxmlformats.org/officeDocument/2006/relationships/hyperlink" Target="http://www.enerfit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jay_stein@esource.co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jpeg"/><Relationship Id="rId4" Type="http://schemas.openxmlformats.org/officeDocument/2006/relationships/hyperlink" Target="http://www.esource.com/ques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Placeholder 8"/>
          <p:cNvSpPr>
            <a:spLocks noGrp="1"/>
          </p:cNvSpPr>
          <p:nvPr>
            <p:ph type="body" sz="quarter" idx="12"/>
          </p:nvPr>
        </p:nvSpPr>
        <p:spPr bwMode="auto">
          <a:xfrm>
            <a:off x="5907088" y="6600825"/>
            <a:ext cx="3009900" cy="266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Thursday, April 17, 2014</a:t>
            </a:r>
          </a:p>
        </p:txBody>
      </p:sp>
      <p:sp>
        <p:nvSpPr>
          <p:cNvPr id="16386" name="Title 1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Up on the Roof</a:t>
            </a:r>
          </a:p>
        </p:txBody>
      </p:sp>
      <p:sp>
        <p:nvSpPr>
          <p:cNvPr id="16387" name="Text Placeholder 12"/>
          <p:cNvSpPr>
            <a:spLocks noGrp="1"/>
          </p:cNvSpPr>
          <p:nvPr>
            <p:ph type="body" sz="quarter" idx="13"/>
          </p:nvPr>
        </p:nvSpPr>
        <p:spPr bwMode="auto">
          <a:xfrm>
            <a:off x="762000" y="1676400"/>
            <a:ext cx="8115300" cy="5905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Recent advances in </a:t>
            </a:r>
            <a:br>
              <a:rPr lang="en-US" smtClean="0"/>
            </a:br>
            <a:r>
              <a:rPr lang="en-US" smtClean="0"/>
              <a:t>rooftop unit controls</a:t>
            </a:r>
          </a:p>
        </p:txBody>
      </p:sp>
      <p:sp>
        <p:nvSpPr>
          <p:cNvPr id="16388" name="Text Placeholder 13"/>
          <p:cNvSpPr>
            <a:spLocks noGrp="1"/>
          </p:cNvSpPr>
          <p:nvPr>
            <p:ph type="body" sz="quarter" idx="14"/>
          </p:nvPr>
        </p:nvSpPr>
        <p:spPr bwMode="auto">
          <a:xfrm>
            <a:off x="762000" y="3733800"/>
            <a:ext cx="6629400" cy="990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smtClean="0"/>
              <a:t>Jay Stein</a:t>
            </a:r>
          </a:p>
          <a:p>
            <a:r>
              <a:rPr lang="en-US" sz="2800" smtClean="0"/>
              <a:t>Executive Vice President, E Source</a:t>
            </a:r>
          </a:p>
          <a:p>
            <a:endParaRPr lang="en-US" smtClean="0"/>
          </a:p>
        </p:txBody>
      </p:sp>
      <p:sp>
        <p:nvSpPr>
          <p:cNvPr id="16389" name="Text Placeholder 14"/>
          <p:cNvSpPr>
            <a:spLocks noGrp="1"/>
          </p:cNvSpPr>
          <p:nvPr>
            <p:ph type="body" sz="quarter" idx="1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smtClean="0"/>
              <a:t>Cooling Efficiency Workshop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A655E52-5915-4B71-9F26-A58DFBA56085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8434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What’s So Special About This RTU?</a:t>
            </a:r>
          </a:p>
        </p:txBody>
      </p:sp>
      <p:pic>
        <p:nvPicPr>
          <p:cNvPr id="18435" name="Picture 4"/>
          <p:cNvPicPr>
            <a:picLocks noChangeAspect="1"/>
          </p:cNvPicPr>
          <p:nvPr/>
        </p:nvPicPr>
        <p:blipFill>
          <a:blip r:embed="rId3"/>
          <a:srcRect l="3165" t="19078" r="1750"/>
          <a:stretch>
            <a:fillRect/>
          </a:stretch>
        </p:blipFill>
        <p:spPr bwMode="auto">
          <a:xfrm>
            <a:off x="457200" y="1447800"/>
            <a:ext cx="827722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6019800" y="5410200"/>
            <a:ext cx="27432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800"/>
              <a:t>Source: Trane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C:\Users\pcriscione\AppData\Local\Microsoft\Windows\Temporary Internet Files\Content.Outlook\CKO5J04G\EMR_Peter-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1524000"/>
            <a:ext cx="5486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FE5D729-2067-4BF0-98E6-BA3EC1DD98A0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0483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Single-Zone Constant Volume (CV)</a:t>
            </a:r>
          </a:p>
        </p:txBody>
      </p:sp>
      <p:sp>
        <p:nvSpPr>
          <p:cNvPr id="20484" name="Text Placeholder 3"/>
          <p:cNvSpPr>
            <a:spLocks noGrp="1"/>
          </p:cNvSpPr>
          <p:nvPr>
            <p:ph type="body" sz="quarter" idx="10"/>
          </p:nvPr>
        </p:nvSpPr>
        <p:spPr bwMode="auto">
          <a:xfrm>
            <a:off x="152400" y="1295400"/>
            <a:ext cx="4395788" cy="518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One zone</a:t>
            </a:r>
          </a:p>
          <a:p>
            <a:r>
              <a:rPr lang="en-US" smtClean="0">
                <a:latin typeface="Arial" charset="0"/>
                <a:cs typeface="Arial" charset="0"/>
              </a:rPr>
              <a:t>Fixed fan speed</a:t>
            </a:r>
          </a:p>
          <a:p>
            <a:r>
              <a:rPr lang="en-US" smtClean="0">
                <a:latin typeface="Arial" charset="0"/>
                <a:cs typeface="Arial" charset="0"/>
              </a:rPr>
              <a:t>Fan either on or off</a:t>
            </a:r>
          </a:p>
        </p:txBody>
      </p:sp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6400800" y="5008563"/>
            <a:ext cx="2057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800"/>
              <a:t>© E Source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C:\Users\pcriscione\AppData\Local\Microsoft\Windows\Temporary Internet Files\Content.Outlook\CKO5J04G\EMR_Peter-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1524000"/>
            <a:ext cx="5486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7453BB6-FA6B-46AE-9A03-4D4078EBEFED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2531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Multizone Variable Air Volume (VAV)</a:t>
            </a:r>
          </a:p>
        </p:txBody>
      </p:sp>
      <p:sp>
        <p:nvSpPr>
          <p:cNvPr id="22532" name="Text Placeholder 3"/>
          <p:cNvSpPr>
            <a:spLocks noGrp="1"/>
          </p:cNvSpPr>
          <p:nvPr>
            <p:ph type="body" sz="quarter" idx="10"/>
          </p:nvPr>
        </p:nvSpPr>
        <p:spPr bwMode="auto">
          <a:xfrm>
            <a:off x="152400" y="1295400"/>
            <a:ext cx="4038600" cy="518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Multiple zones</a:t>
            </a:r>
          </a:p>
          <a:p>
            <a:r>
              <a:rPr lang="en-US" smtClean="0">
                <a:latin typeface="Arial" charset="0"/>
                <a:cs typeface="Arial" charset="0"/>
              </a:rPr>
              <a:t>Variable fan speed</a:t>
            </a:r>
          </a:p>
          <a:p>
            <a:r>
              <a:rPr lang="en-US" smtClean="0">
                <a:latin typeface="Arial" charset="0"/>
                <a:cs typeface="Arial" charset="0"/>
              </a:rPr>
              <a:t>Fan speed based on duct pressure</a:t>
            </a:r>
          </a:p>
          <a:p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6477000" y="5008563"/>
            <a:ext cx="2057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800"/>
              <a:t>© E Source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C:\Users\pcriscione\AppData\Local\Microsoft\Windows\Temporary Internet Files\Content.Outlook\CKO5J04G\EMR_Peter-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1549400"/>
            <a:ext cx="5448300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EA04C9A-6DFF-4E32-BC15-9AE38A563BC2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4579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z="3400" smtClean="0">
                <a:latin typeface="Arial" charset="0"/>
                <a:cs typeface="Arial" charset="0"/>
              </a:rPr>
              <a:t>Single-Zone Variable Air Volume (SZVAV)</a:t>
            </a:r>
          </a:p>
        </p:txBody>
      </p:sp>
      <p:sp>
        <p:nvSpPr>
          <p:cNvPr id="24580" name="Text Placeholder 3"/>
          <p:cNvSpPr>
            <a:spLocks noGrp="1"/>
          </p:cNvSpPr>
          <p:nvPr>
            <p:ph type="body" sz="quarter" idx="10"/>
          </p:nvPr>
        </p:nvSpPr>
        <p:spPr bwMode="auto">
          <a:xfrm>
            <a:off x="152400" y="1295400"/>
            <a:ext cx="4343400" cy="518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One zone</a:t>
            </a:r>
          </a:p>
          <a:p>
            <a:r>
              <a:rPr lang="en-US" smtClean="0">
                <a:latin typeface="Arial" charset="0"/>
                <a:cs typeface="Arial" charset="0"/>
              </a:rPr>
              <a:t>Variable fan speed</a:t>
            </a:r>
          </a:p>
          <a:p>
            <a:r>
              <a:rPr lang="en-US" smtClean="0">
                <a:latin typeface="Arial" charset="0"/>
                <a:cs typeface="Arial" charset="0"/>
              </a:rPr>
              <a:t>Fan speed based on </a:t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l-GR" smtClean="0">
                <a:latin typeface="Arial" charset="0"/>
                <a:cs typeface="Arial" charset="0"/>
              </a:rPr>
              <a:t>Δ</a:t>
            </a:r>
            <a:r>
              <a:rPr lang="en-US" smtClean="0">
                <a:latin typeface="Arial" charset="0"/>
                <a:cs typeface="Arial" charset="0"/>
              </a:rPr>
              <a:t>T between setting </a:t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smtClean="0">
                <a:latin typeface="Arial" charset="0"/>
                <a:cs typeface="Arial" charset="0"/>
              </a:rPr>
              <a:t>and actual room temperature</a:t>
            </a:r>
          </a:p>
          <a:p>
            <a:r>
              <a:rPr lang="en-US" smtClean="0">
                <a:latin typeface="Arial" charset="0"/>
                <a:cs typeface="Arial" charset="0"/>
              </a:rPr>
              <a:t>Low speed when</a:t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smtClean="0">
                <a:latin typeface="Arial" charset="0"/>
                <a:cs typeface="Arial" charset="0"/>
              </a:rPr>
              <a:t>neither heating nor </a:t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smtClean="0">
                <a:latin typeface="Arial" charset="0"/>
                <a:cs typeface="Arial" charset="0"/>
              </a:rPr>
              <a:t>cooling is called for</a:t>
            </a:r>
          </a:p>
        </p:txBody>
      </p:sp>
      <p:sp>
        <p:nvSpPr>
          <p:cNvPr id="24581" name="TextBox 5"/>
          <p:cNvSpPr txBox="1">
            <a:spLocks noChangeArrowheads="1"/>
          </p:cNvSpPr>
          <p:nvPr/>
        </p:nvSpPr>
        <p:spPr bwMode="auto">
          <a:xfrm>
            <a:off x="6438900" y="4981575"/>
            <a:ext cx="2057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800"/>
              <a:t>© E Source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AE806DC-3D07-4164-8201-648FADA96CD4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6626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Advantages of SZVAV</a:t>
            </a:r>
          </a:p>
        </p:txBody>
      </p:sp>
      <p:sp>
        <p:nvSpPr>
          <p:cNvPr id="26627" name="Text Placeholder 3"/>
          <p:cNvSpPr>
            <a:spLocks noGrp="1"/>
          </p:cNvSpPr>
          <p:nvPr>
            <p:ph type="body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Reduces energy consumption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SEER boost 2.5 points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At least 20% energy savings</a:t>
            </a:r>
            <a:endParaRPr lang="en-US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r>
              <a:rPr lang="en-US" smtClean="0">
                <a:latin typeface="Arial" charset="0"/>
                <a:cs typeface="Arial" charset="0"/>
              </a:rPr>
              <a:t>Helps compensate for oversizing</a:t>
            </a:r>
          </a:p>
          <a:p>
            <a:r>
              <a:rPr lang="en-US" smtClean="0">
                <a:latin typeface="Arial" charset="0"/>
                <a:cs typeface="Arial" charset="0"/>
              </a:rPr>
              <a:t>Improves dehumidification</a:t>
            </a:r>
          </a:p>
          <a:p>
            <a:r>
              <a:rPr lang="en-US" smtClean="0">
                <a:latin typeface="Arial" charset="0"/>
                <a:cs typeface="Arial" charset="0"/>
              </a:rPr>
              <a:t>Reduces fan noise</a:t>
            </a:r>
          </a:p>
          <a:p>
            <a:r>
              <a:rPr lang="en-US" smtClean="0">
                <a:latin typeface="Arial" charset="0"/>
                <a:cs typeface="Arial" charset="0"/>
              </a:rPr>
              <a:t>Reduces complexity</a:t>
            </a:r>
          </a:p>
        </p:txBody>
      </p:sp>
      <p:sp>
        <p:nvSpPr>
          <p:cNvPr id="26628" name="AutoShape 2" descr="http://www.clker.com/cliparts/I/S/H/j/M/Y/bcpr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6629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6050" y="3314700"/>
            <a:ext cx="484505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TextBox 6"/>
          <p:cNvSpPr txBox="1">
            <a:spLocks noChangeArrowheads="1"/>
          </p:cNvSpPr>
          <p:nvPr/>
        </p:nvSpPr>
        <p:spPr bwMode="auto">
          <a:xfrm>
            <a:off x="7010400" y="6172200"/>
            <a:ext cx="1295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/>
              <a:t>Courtesy: Clker.com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54ECB57-F6C6-4E35-8103-30A8BD7A141F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8674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Where Can You Get a SZVAV? </a:t>
            </a:r>
          </a:p>
        </p:txBody>
      </p:sp>
      <p:sp>
        <p:nvSpPr>
          <p:cNvPr id="28675" name="Text Placeholder 3"/>
          <p:cNvSpPr>
            <a:spLocks noGrp="1"/>
          </p:cNvSpPr>
          <p:nvPr>
            <p:ph type="body" sz="quarter" idx="10"/>
          </p:nvPr>
        </p:nvSpPr>
        <p:spPr bwMode="auto">
          <a:xfrm>
            <a:off x="152400" y="1295400"/>
            <a:ext cx="3886200" cy="518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Aaon </a:t>
            </a:r>
          </a:p>
          <a:p>
            <a:r>
              <a:rPr lang="en-US" smtClean="0">
                <a:latin typeface="Arial" charset="0"/>
                <a:cs typeface="Arial" charset="0"/>
              </a:rPr>
              <a:t>Carrier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Centurion</a:t>
            </a:r>
            <a:endParaRPr lang="en-US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r>
              <a:rPr lang="en-US" smtClean="0">
                <a:latin typeface="Arial" charset="0"/>
                <a:cs typeface="Arial" charset="0"/>
              </a:rPr>
              <a:t>Daikin/McQuay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Rebel</a:t>
            </a:r>
            <a:endParaRPr lang="en-US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r>
              <a:rPr lang="en-US" smtClean="0">
                <a:latin typeface="Arial" charset="0"/>
                <a:cs typeface="Arial" charset="0"/>
              </a:rPr>
              <a:t>Lennox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MSAV</a:t>
            </a:r>
            <a:endParaRPr lang="en-US" sz="20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r>
              <a:rPr lang="en-US" smtClean="0">
                <a:latin typeface="Arial" charset="0"/>
                <a:cs typeface="Arial" charset="0"/>
              </a:rPr>
              <a:t>Trane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Precedent Plus</a:t>
            </a:r>
            <a:endParaRPr lang="en-US" sz="20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r>
              <a:rPr lang="en-US" smtClean="0">
                <a:latin typeface="Arial" charset="0"/>
                <a:cs typeface="Arial" charset="0"/>
              </a:rPr>
              <a:t>York</a:t>
            </a:r>
          </a:p>
        </p:txBody>
      </p:sp>
      <p:pic>
        <p:nvPicPr>
          <p:cNvPr id="28676" name="Picture 2" descr="http://www.daikinmcquay.com/eprise/main/McQuay/ProductInformation/RooftopSystems/images/rebel_on_roof_for_biz.jpg"/>
          <p:cNvPicPr>
            <a:picLocks noChangeAspect="1" noChangeArrowheads="1"/>
          </p:cNvPicPr>
          <p:nvPr/>
        </p:nvPicPr>
        <p:blipFill>
          <a:blip r:embed="rId3"/>
          <a:srcRect l="9091" t="13390" r="8363" b="6694"/>
          <a:stretch>
            <a:fillRect/>
          </a:stretch>
        </p:blipFill>
        <p:spPr bwMode="auto">
          <a:xfrm>
            <a:off x="3657600" y="890588"/>
            <a:ext cx="2835275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Box 5"/>
          <p:cNvSpPr txBox="1">
            <a:spLocks noChangeArrowheads="1"/>
          </p:cNvSpPr>
          <p:nvPr/>
        </p:nvSpPr>
        <p:spPr bwMode="auto">
          <a:xfrm>
            <a:off x="4800600" y="3276600"/>
            <a:ext cx="1752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800"/>
              <a:t>Courtesy: Daikin/McQuay</a:t>
            </a:r>
          </a:p>
        </p:txBody>
      </p:sp>
      <p:sp>
        <p:nvSpPr>
          <p:cNvPr id="28678" name="AutoShape 2" descr="http://0.static.wix.com/media/9473f3_27c2bec9b1d76570674044e9f1f09fe2.jpg_102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9" name="AutoShape 4" descr="http://0.static.wix.com/media/9473f3_27c2bec9b1d76570674044e9f1f09fe2.jpg_1024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8680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8038" y="3810000"/>
            <a:ext cx="3459162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TextBox 9"/>
          <p:cNvSpPr txBox="1">
            <a:spLocks noChangeArrowheads="1"/>
          </p:cNvSpPr>
          <p:nvPr/>
        </p:nvSpPr>
        <p:spPr bwMode="auto">
          <a:xfrm>
            <a:off x="6483350" y="6127750"/>
            <a:ext cx="1752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800"/>
              <a:t>Source: Lennox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B483CED-52E6-491D-AD04-48639326F8E8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30722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Size Matters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Where to use SZVAV: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200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Single</a:t>
            </a:r>
            <a:r>
              <a:rPr lang="en-US" dirty="0"/>
              <a:t>-</a:t>
            </a:r>
            <a:r>
              <a:rPr lang="en-US" dirty="0" smtClean="0"/>
              <a:t>zone units</a:t>
            </a:r>
            <a:endParaRPr lang="en-US" dirty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7.5 tons or larger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Occasionally cost-effective as low as 5 tons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Long run hours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24/7 the best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Office hours (M-F, 9-5) are on the bubble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Oversized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The more excess capacity, the greater the savings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94B0F9-E9E1-4989-A5D3-BE9CFD8237EB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32770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What About All Those Existing Units?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4900" y="1358900"/>
            <a:ext cx="6934200" cy="459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TextBox 7"/>
          <p:cNvSpPr txBox="1">
            <a:spLocks noChangeArrowheads="1"/>
          </p:cNvSpPr>
          <p:nvPr/>
        </p:nvSpPr>
        <p:spPr bwMode="auto">
          <a:xfrm>
            <a:off x="6038850" y="5953125"/>
            <a:ext cx="2057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800"/>
              <a:t>Source: Wikimedia Commons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C1456A-EEFC-4983-813D-B094C4429100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34818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z="3200" smtClean="0">
                <a:latin typeface="Arial" charset="0"/>
                <a:cs typeface="Arial" charset="0"/>
              </a:rPr>
              <a:t>RTU Variable-Frequency Drive </a:t>
            </a:r>
            <a:br>
              <a:rPr lang="en-US" sz="3200" smtClean="0">
                <a:latin typeface="Arial" charset="0"/>
                <a:cs typeface="Arial" charset="0"/>
              </a:rPr>
            </a:br>
            <a:r>
              <a:rPr lang="en-US" sz="3200" smtClean="0">
                <a:latin typeface="Arial" charset="0"/>
                <a:cs typeface="Arial" charset="0"/>
              </a:rPr>
              <a:t>Retrofit Devices</a:t>
            </a:r>
          </a:p>
        </p:txBody>
      </p:sp>
      <p:sp>
        <p:nvSpPr>
          <p:cNvPr id="34819" name="Text Placeholder 3"/>
          <p:cNvSpPr>
            <a:spLocks noGrp="1"/>
          </p:cNvSpPr>
          <p:nvPr>
            <p:ph type="body" sz="quarter" idx="10"/>
          </p:nvPr>
        </p:nvSpPr>
        <p:spPr bwMode="auto">
          <a:xfrm>
            <a:off x="134938" y="1314450"/>
            <a:ext cx="7027862" cy="54578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Catalyst </a:t>
            </a:r>
          </a:p>
          <a:p>
            <a:pPr lvl="1">
              <a:spcAft>
                <a:spcPts val="1200"/>
              </a:spcAft>
              <a:buFont typeface="Wingdings" pitchFamily="2" charset="2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US" smtClean="0">
                <a:latin typeface="Arial" charset="0"/>
                <a:cs typeface="Arial" charset="0"/>
                <a:hlinkClick r:id="rId3"/>
              </a:rPr>
              <a:t>Transformative Wave Technologies</a:t>
            </a:r>
            <a:endParaRPr lang="en-US" smtClean="0">
              <a:latin typeface="Arial" charset="0"/>
              <a:cs typeface="Arial" charset="0"/>
            </a:endParaRPr>
          </a:p>
          <a:p>
            <a:endParaRPr lang="en-US" smtClean="0">
              <a:latin typeface="Arial" charset="0"/>
              <a:cs typeface="Arial" charset="0"/>
            </a:endParaRPr>
          </a:p>
          <a:p>
            <a:r>
              <a:rPr lang="en-US" smtClean="0">
                <a:latin typeface="Arial" charset="0"/>
                <a:cs typeface="Arial" charset="0"/>
              </a:rPr>
              <a:t>Enerfit </a:t>
            </a:r>
          </a:p>
          <a:p>
            <a:pPr lvl="1">
              <a:spcAft>
                <a:spcPts val="1800"/>
              </a:spcAft>
              <a:buFont typeface="Wingdings" pitchFamily="2" charset="2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US" smtClean="0">
                <a:latin typeface="Arial" charset="0"/>
                <a:cs typeface="Arial" charset="0"/>
                <a:hlinkClick r:id="rId4"/>
              </a:rPr>
              <a:t>Enerfit LLC</a:t>
            </a:r>
            <a:endParaRPr lang="en-US" smtClean="0">
              <a:latin typeface="Arial" charset="0"/>
              <a:cs typeface="Arial" charset="0"/>
            </a:endParaRPr>
          </a:p>
          <a:p>
            <a:endParaRPr lang="en-US" smtClean="0">
              <a:latin typeface="Arial" charset="0"/>
              <a:cs typeface="Arial" charset="0"/>
            </a:endParaRPr>
          </a:p>
          <a:p>
            <a:r>
              <a:rPr lang="en-US" smtClean="0">
                <a:latin typeface="Arial" charset="0"/>
                <a:cs typeface="Arial" charset="0"/>
              </a:rPr>
              <a:t>Digi-RTU Optimizer </a:t>
            </a:r>
          </a:p>
          <a:p>
            <a:pPr lvl="1">
              <a:buFont typeface="Wingdings" pitchFamily="2" charset="2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US" smtClean="0">
                <a:latin typeface="Arial" charset="0"/>
                <a:cs typeface="Arial" charset="0"/>
                <a:hlinkClick r:id="rId5"/>
              </a:rPr>
              <a:t>Bes-Tech</a:t>
            </a:r>
            <a:r>
              <a:rPr lang="en-US" smtClean="0">
                <a:latin typeface="Arial" charset="0"/>
                <a:cs typeface="Arial" charset="0"/>
              </a:rPr>
              <a:t> (DTL Controls)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0" y="1143000"/>
            <a:ext cx="1184275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05200" y="2743200"/>
            <a:ext cx="30051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2" descr="C:\Users\pcriscione\AppData\Local\Microsoft\Windows\Temporary Internet Files\Content.Outlook\RVEYIOL9\DSC02141 (2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91238" y="4656138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TextBox 10"/>
          <p:cNvSpPr txBox="1">
            <a:spLocks noChangeArrowheads="1"/>
          </p:cNvSpPr>
          <p:nvPr/>
        </p:nvSpPr>
        <p:spPr bwMode="auto">
          <a:xfrm>
            <a:off x="6443663" y="6108700"/>
            <a:ext cx="16335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800"/>
              <a:t>Source: Bes-Tech</a:t>
            </a:r>
          </a:p>
        </p:txBody>
      </p:sp>
      <p:sp>
        <p:nvSpPr>
          <p:cNvPr id="34824" name="TextBox 11"/>
          <p:cNvSpPr txBox="1">
            <a:spLocks noChangeArrowheads="1"/>
          </p:cNvSpPr>
          <p:nvPr/>
        </p:nvSpPr>
        <p:spPr bwMode="auto">
          <a:xfrm>
            <a:off x="6858000" y="2509838"/>
            <a:ext cx="12652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800"/>
              <a:t>Source: Transformative</a:t>
            </a:r>
            <a:br>
              <a:rPr lang="en-US" sz="800"/>
            </a:br>
            <a:r>
              <a:rPr lang="en-US" sz="800"/>
              <a:t> Wave Technologies</a:t>
            </a:r>
          </a:p>
        </p:txBody>
      </p:sp>
      <p:sp>
        <p:nvSpPr>
          <p:cNvPr id="34825" name="TextBox 12"/>
          <p:cNvSpPr txBox="1">
            <a:spLocks noChangeArrowheads="1"/>
          </p:cNvSpPr>
          <p:nvPr/>
        </p:nvSpPr>
        <p:spPr bwMode="auto">
          <a:xfrm>
            <a:off x="5562600" y="4114800"/>
            <a:ext cx="10239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800"/>
              <a:t>Source: Enerfit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Number Placeholder 2"/>
          <p:cNvSpPr>
            <a:spLocks noGrp="1"/>
          </p:cNvSpPr>
          <p:nvPr>
            <p:ph type="sldNum" sz="quarter" idx="1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AF508-C4C4-4CCD-ABD8-F832968EEDE1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>
              <a:latin typeface="Arial" charset="0"/>
              <a:cs typeface="Arial" charset="0"/>
            </a:endParaRPr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747713" y="1371600"/>
          <a:ext cx="7648575" cy="2174875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182053"/>
                <a:gridCol w="1859280"/>
                <a:gridCol w="1592580"/>
                <a:gridCol w="1402080"/>
                <a:gridCol w="1613779"/>
              </a:tblGrid>
              <a:tr h="50712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Product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VFD evaporator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fan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VFD compressor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VFD type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Damper for coil 2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417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Catalyst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  <a:cs typeface="Aharoni"/>
                          <a:sym typeface="Wingdings"/>
                        </a:rPr>
                        <a:t>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Indexed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071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Enerfit</a:t>
                      </a: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  <a:cs typeface="Aharoni"/>
                          <a:sym typeface="Wingdings"/>
                        </a:rPr>
                        <a:t>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Continuous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  <a:cs typeface="Aharoni"/>
                          <a:sym typeface="Wingdings"/>
                        </a:rPr>
                        <a:t>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</a:tr>
              <a:tr h="51417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Digi-RTU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  <a:cs typeface="Aharoni"/>
                          <a:sym typeface="Wingdings"/>
                        </a:rPr>
                        <a:t>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  <a:cs typeface="Aharoni"/>
                          <a:sym typeface="Wingdings"/>
                        </a:rPr>
                        <a:t>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Continuous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6888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Different Strokes for Different Folks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934200" y="3560763"/>
            <a:ext cx="1462088" cy="249237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cs typeface="Arial" pitchFamily="34" charset="0"/>
              </a:rPr>
              <a:t>© </a:t>
            </a:r>
            <a:r>
              <a:rPr lang="en-US" sz="800" dirty="0" smtClean="0">
                <a:cs typeface="Arial" pitchFamily="34" charset="0"/>
              </a:rPr>
              <a:t>E Source</a:t>
            </a:r>
            <a:endParaRPr lang="en-US" sz="800" dirty="0">
              <a:cs typeface="Arial" pitchFamily="34" charset="0"/>
            </a:endParaRPr>
          </a:p>
        </p:txBody>
      </p:sp>
      <p:pic>
        <p:nvPicPr>
          <p:cNvPr id="36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36713" y="4281488"/>
            <a:ext cx="1790700" cy="188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91" name="TextBox 6"/>
          <p:cNvSpPr txBox="1">
            <a:spLocks noChangeArrowheads="1"/>
          </p:cNvSpPr>
          <p:nvPr/>
        </p:nvSpPr>
        <p:spPr bwMode="auto">
          <a:xfrm>
            <a:off x="1447800" y="6172200"/>
            <a:ext cx="2057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800"/>
              <a:t>Source: Wikimedia Commons</a:t>
            </a:r>
          </a:p>
        </p:txBody>
      </p:sp>
      <p:pic>
        <p:nvPicPr>
          <p:cNvPr id="3689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57900" y="4389438"/>
            <a:ext cx="1666875" cy="171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93" name="TextBox 9"/>
          <p:cNvSpPr txBox="1">
            <a:spLocks noChangeArrowheads="1"/>
          </p:cNvSpPr>
          <p:nvPr/>
        </p:nvSpPr>
        <p:spPr bwMode="auto">
          <a:xfrm>
            <a:off x="6772275" y="6108700"/>
            <a:ext cx="10287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800"/>
              <a:t>Source: Enerfit</a:t>
            </a:r>
          </a:p>
        </p:txBody>
      </p:sp>
      <p:sp>
        <p:nvSpPr>
          <p:cNvPr id="36894" name="TextBox 10"/>
          <p:cNvSpPr txBox="1">
            <a:spLocks noChangeArrowheads="1"/>
          </p:cNvSpPr>
          <p:nvPr/>
        </p:nvSpPr>
        <p:spPr bwMode="auto">
          <a:xfrm>
            <a:off x="685800" y="3578225"/>
            <a:ext cx="2057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/>
              <a:t>Note: VFD = variable-frequency drive.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Number Placeholder 1"/>
          <p:cNvSpPr>
            <a:spLocks noGrp="1"/>
          </p:cNvSpPr>
          <p:nvPr>
            <p:ph type="sldNum" sz="quarter" idx="1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D6C43BF-CA15-4C55-A4B2-79D12F428760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38914" name="Title 3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They’re Not Modest</a:t>
            </a:r>
          </a:p>
        </p:txBody>
      </p:sp>
      <p:graphicFrame>
        <p:nvGraphicFramePr>
          <p:cNvPr id="5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1676400" y="1447800"/>
          <a:ext cx="5778500" cy="240030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442149"/>
                <a:gridCol w="2355747"/>
                <a:gridCol w="1981200"/>
              </a:tblGrid>
              <a:tr h="75800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Product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Annual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HVAC energy savings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Simple payback period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61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Catalyst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25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–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 years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461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Enerfit</a:t>
                      </a: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50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–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1–3 years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</a:tr>
              <a:tr h="54955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Digi-RTU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–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 years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TextBox 1"/>
          <p:cNvSpPr txBox="1"/>
          <p:nvPr/>
        </p:nvSpPr>
        <p:spPr>
          <a:xfrm>
            <a:off x="5911850" y="3848100"/>
            <a:ext cx="1524000" cy="26193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cs typeface="Arial" pitchFamily="34" charset="0"/>
              </a:rPr>
              <a:t>© </a:t>
            </a:r>
            <a:r>
              <a:rPr lang="en-US" sz="800" dirty="0" smtClean="0">
                <a:cs typeface="Arial" pitchFamily="34" charset="0"/>
              </a:rPr>
              <a:t>E Source</a:t>
            </a:r>
            <a:endParaRPr lang="en-US" sz="800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80E1268-8247-45B5-8FAF-6728A4CED7D7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0962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Finally, from PNNL, a Definitive Study</a:t>
            </a:r>
          </a:p>
        </p:txBody>
      </p:sp>
      <p:sp>
        <p:nvSpPr>
          <p:cNvPr id="40963" name="Text Placeholder 3"/>
          <p:cNvSpPr>
            <a:spLocks noGrp="1"/>
          </p:cNvSpPr>
          <p:nvPr>
            <p:ph type="body" sz="quarter" idx="10"/>
          </p:nvPr>
        </p:nvSpPr>
        <p:spPr bwMode="auto">
          <a:xfrm>
            <a:off x="152400" y="1295400"/>
            <a:ext cx="4343400" cy="518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Number of RTUs tested: 66</a:t>
            </a:r>
          </a:p>
          <a:p>
            <a:r>
              <a:rPr lang="en-US" smtClean="0">
                <a:latin typeface="Arial" charset="0"/>
                <a:cs typeface="Arial" charset="0"/>
              </a:rPr>
              <a:t>Building types: mercantile, office, food sales, healthcare</a:t>
            </a:r>
          </a:p>
          <a:p>
            <a:r>
              <a:rPr lang="en-US" smtClean="0">
                <a:latin typeface="Arial" charset="0"/>
                <a:cs typeface="Arial" charset="0"/>
              </a:rPr>
              <a:t>Savings varied widely: 22% to 90%</a:t>
            </a:r>
          </a:p>
          <a:p>
            <a:r>
              <a:rPr lang="en-US" smtClean="0">
                <a:latin typeface="Arial" charset="0"/>
                <a:cs typeface="Arial" charset="0"/>
              </a:rPr>
              <a:t>Average savings: 55%</a:t>
            </a:r>
          </a:p>
          <a:p>
            <a:r>
              <a:rPr lang="en-US" smtClean="0">
                <a:latin typeface="Arial" charset="0"/>
                <a:cs typeface="Arial" charset="0"/>
              </a:rPr>
              <a:t>Average simple payback period: 3 years</a:t>
            </a: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504950"/>
            <a:ext cx="4087813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Box 4"/>
          <p:cNvSpPr txBox="1">
            <a:spLocks noChangeArrowheads="1"/>
          </p:cNvSpPr>
          <p:nvPr/>
        </p:nvSpPr>
        <p:spPr bwMode="auto">
          <a:xfrm>
            <a:off x="6486525" y="4127500"/>
            <a:ext cx="2276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/>
              <a:t>Source: Pacific Northwest National Laboratory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B0C3EC-B87F-448A-9C45-9983435DAB42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3010" name="Title 2"/>
          <p:cNvSpPr>
            <a:spLocks noGrp="1"/>
          </p:cNvSpPr>
          <p:nvPr>
            <p:ph type="title"/>
          </p:nvPr>
        </p:nvSpPr>
        <p:spPr bwMode="auto">
          <a:xfrm>
            <a:off x="182563" y="104775"/>
            <a:ext cx="8610600" cy="1066800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In Addition to Energy Efficiency</a:t>
            </a:r>
          </a:p>
        </p:txBody>
      </p:sp>
      <p:pic>
        <p:nvPicPr>
          <p:cNvPr id="43011" name="Picture 4" descr="eIQ Screen Sho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550" y="1371600"/>
            <a:ext cx="7680325" cy="345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5867400" y="4419600"/>
            <a:ext cx="31242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/>
              <a:t>Courtesy: Transformative Wave Technologies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600200"/>
            <a:ext cx="3048000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5C1174B-E843-4591-8D77-10411A5B59E3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5058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System Monitoring</a:t>
            </a:r>
          </a:p>
        </p:txBody>
      </p:sp>
      <p:pic>
        <p:nvPicPr>
          <p:cNvPr id="45059" name="Picture 4" descr="Screen Shot 2013-09-25 at 8.55.02 AM.png"/>
          <p:cNvPicPr>
            <a:picLocks noChangeAspect="1"/>
          </p:cNvPicPr>
          <p:nvPr/>
        </p:nvPicPr>
        <p:blipFill>
          <a:blip r:embed="rId3"/>
          <a:srcRect l="995" t="1256" r="1505"/>
          <a:stretch>
            <a:fillRect/>
          </a:stretch>
        </p:blipFill>
        <p:spPr bwMode="auto">
          <a:xfrm>
            <a:off x="123825" y="828675"/>
            <a:ext cx="8915400" cy="52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239000" y="5562600"/>
            <a:ext cx="1752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5061" name="TextBox 7"/>
          <p:cNvSpPr txBox="1">
            <a:spLocks noChangeArrowheads="1"/>
          </p:cNvSpPr>
          <p:nvPr/>
        </p:nvSpPr>
        <p:spPr bwMode="auto">
          <a:xfrm>
            <a:off x="5448300" y="5638800"/>
            <a:ext cx="24003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/>
              <a:t>Courtesy: Transformative Wave Technologies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1EE321B-DD10-42AC-902D-5324AF4FF6B8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7106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The Problem</a:t>
            </a:r>
          </a:p>
        </p:txBody>
      </p:sp>
      <p:pic>
        <p:nvPicPr>
          <p:cNvPr id="47107" name="Picture 2" descr="hot and cold offic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1900" y="1524000"/>
            <a:ext cx="6680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6307138" y="4975225"/>
            <a:ext cx="16002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800"/>
              <a:t>Source: Cartoonaday.com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22EEB4D-58D6-458A-83EE-8B3299AF62E4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8130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A New Solution</a:t>
            </a:r>
          </a:p>
        </p:txBody>
      </p:sp>
      <p:pic>
        <p:nvPicPr>
          <p:cNvPr id="48131" name="Picture 4"/>
          <p:cNvPicPr>
            <a:picLocks noChangeAspect="1"/>
          </p:cNvPicPr>
          <p:nvPr/>
        </p:nvPicPr>
        <p:blipFill>
          <a:blip r:embed="rId2"/>
          <a:srcRect l="4034" t="10219" r="20815" b="5750"/>
          <a:stretch>
            <a:fillRect/>
          </a:stretch>
        </p:blipFill>
        <p:spPr bwMode="auto">
          <a:xfrm>
            <a:off x="539750" y="685800"/>
            <a:ext cx="6553200" cy="581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11" descr="EB-150"/>
          <p:cNvPicPr>
            <a:picLocks noChangeAspect="1" noChangeArrowheads="1"/>
          </p:cNvPicPr>
          <p:nvPr/>
        </p:nvPicPr>
        <p:blipFill>
          <a:blip r:embed="rId3"/>
          <a:srcRect l="5792" b="9877"/>
          <a:stretch>
            <a:fillRect/>
          </a:stretch>
        </p:blipFill>
        <p:spPr bwMode="auto">
          <a:xfrm>
            <a:off x="6877050" y="3179763"/>
            <a:ext cx="1303338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Elbow Connector 6"/>
          <p:cNvCxnSpPr/>
          <p:nvPr/>
        </p:nvCxnSpPr>
        <p:spPr>
          <a:xfrm rot="10800000" flipV="1">
            <a:off x="5719763" y="2230438"/>
            <a:ext cx="1214437" cy="207962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2">
                <a:lumMod val="50000"/>
              </a:schemeClr>
            </a:solidFill>
            <a:prstDash val="sysDash"/>
            <a:headEnd type="oval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Elbow Connector 7"/>
          <p:cNvCxnSpPr/>
          <p:nvPr/>
        </p:nvCxnSpPr>
        <p:spPr>
          <a:xfrm rot="10800000" flipV="1">
            <a:off x="6005513" y="4021138"/>
            <a:ext cx="1012825" cy="404812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2">
                <a:lumMod val="50000"/>
              </a:schemeClr>
            </a:solidFill>
            <a:prstDash val="sysDash"/>
            <a:headEnd type="oval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5400000">
            <a:off x="4695032" y="1545431"/>
            <a:ext cx="452438" cy="263525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2">
                <a:lumMod val="50000"/>
              </a:schemeClr>
            </a:solidFill>
            <a:prstDash val="sysDash"/>
            <a:headEnd type="oval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76417" t="22765" r="17108" b="66013"/>
          <a:stretch/>
        </p:blipFill>
        <p:spPr>
          <a:xfrm>
            <a:off x="7094538" y="1574800"/>
            <a:ext cx="496887" cy="7731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137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6175" y="973138"/>
            <a:ext cx="1887538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8" name="TextBox 14"/>
          <p:cNvSpPr txBox="1">
            <a:spLocks noChangeArrowheads="1"/>
          </p:cNvSpPr>
          <p:nvPr/>
        </p:nvSpPr>
        <p:spPr bwMode="auto">
          <a:xfrm>
            <a:off x="7265988" y="6289675"/>
            <a:ext cx="914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800"/>
              <a:t>Courtesy: 75F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BAA0EA0-E13F-4CF3-B7EE-4BB63BDA5455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9154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Dynamic Balancing from 75F</a:t>
            </a:r>
          </a:p>
        </p:txBody>
      </p:sp>
      <p:pic>
        <p:nvPicPr>
          <p:cNvPr id="5" name="Picture 4" descr="HeatMaps-even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6613" y="1341438"/>
            <a:ext cx="3429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1" descr="HeatMap-Uneven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1341438"/>
            <a:ext cx="3429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30913" y="4479925"/>
            <a:ext cx="167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8B8B8B"/>
                </a:solidFill>
                <a:ea typeface="Arial Unicode MS"/>
                <a:cs typeface="Arial Unicode MS"/>
              </a:rPr>
              <a:t>After</a:t>
            </a:r>
          </a:p>
        </p:txBody>
      </p:sp>
      <p:sp>
        <p:nvSpPr>
          <p:cNvPr id="49158" name="TextBox 7"/>
          <p:cNvSpPr txBox="1">
            <a:spLocks noChangeArrowheads="1"/>
          </p:cNvSpPr>
          <p:nvPr/>
        </p:nvSpPr>
        <p:spPr bwMode="auto">
          <a:xfrm>
            <a:off x="1763713" y="4479925"/>
            <a:ext cx="167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8B8B8B"/>
                </a:solidFill>
                <a:ea typeface="Arial Unicode MS"/>
                <a:cs typeface="Arial Unicode MS"/>
              </a:rPr>
              <a:t>Before</a:t>
            </a:r>
          </a:p>
        </p:txBody>
      </p:sp>
      <p:pic>
        <p:nvPicPr>
          <p:cNvPr id="9" name="Picture 8" descr="ColorBar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8338" y="2259013"/>
            <a:ext cx="473075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0" name="TextBox 9"/>
          <p:cNvSpPr txBox="1">
            <a:spLocks noChangeArrowheads="1"/>
          </p:cNvSpPr>
          <p:nvPr/>
        </p:nvSpPr>
        <p:spPr bwMode="auto">
          <a:xfrm>
            <a:off x="7877175" y="4941888"/>
            <a:ext cx="914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800"/>
              <a:t>Courtesy: 75F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Number Placeholder 4"/>
          <p:cNvSpPr>
            <a:spLocks noGrp="1"/>
          </p:cNvSpPr>
          <p:nvPr>
            <p:ph type="sldNum" sz="quarter" idx="3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50BE4DF-8504-4A7C-9368-AB4A33732F04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sz="quarter" idx="30"/>
          </p:nvPr>
        </p:nvSpPr>
        <p:spPr bwMode="auto">
          <a:xfrm>
            <a:off x="152400" y="1295400"/>
            <a:ext cx="8610600" cy="1074738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Aft>
                <a:spcPct val="0"/>
              </a:spcAft>
              <a:buFont typeface="Arial" charset="0"/>
              <a:buNone/>
            </a:pPr>
            <a:r>
              <a:rPr lang="en-US" b="1" smtClean="0">
                <a:latin typeface="Arial" charset="0"/>
                <a:cs typeface="Arial" charset="0"/>
              </a:rPr>
              <a:t>Jay Stein</a:t>
            </a:r>
          </a:p>
          <a:p>
            <a:pPr fontAlgn="base">
              <a:spcAft>
                <a:spcPct val="0"/>
              </a:spcAft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Executive Vice President, E Source</a:t>
            </a:r>
          </a:p>
          <a:p>
            <a:pPr fontAlgn="base">
              <a:spcAft>
                <a:spcPct val="0"/>
              </a:spcAft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303-345-9131  </a:t>
            </a:r>
          </a:p>
          <a:p>
            <a:pPr fontAlgn="base">
              <a:spcAft>
                <a:spcPct val="0"/>
              </a:spcAft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  <a:hlinkClick r:id="rId3"/>
              </a:rPr>
              <a:t>jay_stein@esource.com</a:t>
            </a:r>
            <a:r>
              <a:rPr lang="en-US" smtClean="0">
                <a:latin typeface="Arial" charset="0"/>
                <a:cs typeface="Arial" charset="0"/>
              </a:rPr>
              <a:t/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smtClean="0">
                <a:latin typeface="Arial" charset="0"/>
                <a:cs typeface="Arial" charset="0"/>
              </a:rPr>
              <a:t/>
            </a:r>
            <a:br>
              <a:rPr lang="en-US" smtClean="0">
                <a:latin typeface="Arial" charset="0"/>
                <a:cs typeface="Arial" charset="0"/>
              </a:rPr>
            </a:br>
            <a:endParaRPr lang="en-US" smtClean="0">
              <a:latin typeface="Arial" charset="0"/>
              <a:cs typeface="Arial" charset="0"/>
            </a:endParaRPr>
          </a:p>
          <a:p>
            <a:pPr fontAlgn="base">
              <a:spcAft>
                <a:spcPct val="0"/>
              </a:spcAft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For More Information</a:t>
            </a:r>
          </a:p>
        </p:txBody>
      </p:sp>
      <p:sp>
        <p:nvSpPr>
          <p:cNvPr id="50180" name="TextBox 9"/>
          <p:cNvSpPr txBox="1">
            <a:spLocks noChangeArrowheads="1"/>
          </p:cNvSpPr>
          <p:nvPr/>
        </p:nvSpPr>
        <p:spPr bwMode="auto">
          <a:xfrm>
            <a:off x="152400" y="6096000"/>
            <a:ext cx="7696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Have a question? Ask our experts: </a:t>
            </a:r>
            <a:r>
              <a:rPr lang="en-US" sz="1600">
                <a:hlinkClick r:id="rId4"/>
              </a:rPr>
              <a:t>www.esource.com/question</a:t>
            </a:r>
            <a:r>
              <a:rPr lang="en-US" sz="1600"/>
              <a:t> </a:t>
            </a:r>
          </a:p>
        </p:txBody>
      </p:sp>
      <p:pic>
        <p:nvPicPr>
          <p:cNvPr id="50181" name="Picture 5" descr="Jay_Stein 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1975" y="1266825"/>
            <a:ext cx="2206625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ein_HVAC Efficiency_03-2014_Ft Collins 3">
  <a:themeElements>
    <a:clrScheme name="E Source">
      <a:dk1>
        <a:srgbClr val="272525"/>
      </a:dk1>
      <a:lt1>
        <a:srgbClr val="FFFFFF"/>
      </a:lt1>
      <a:dk2>
        <a:srgbClr val="475D88"/>
      </a:dk2>
      <a:lt2>
        <a:srgbClr val="EDEEEF"/>
      </a:lt2>
      <a:accent1>
        <a:srgbClr val="85A13C"/>
      </a:accent1>
      <a:accent2>
        <a:srgbClr val="0065BD"/>
      </a:accent2>
      <a:accent3>
        <a:srgbClr val="DDE7A5"/>
      </a:accent3>
      <a:accent4>
        <a:srgbClr val="CD812D"/>
      </a:accent4>
      <a:accent5>
        <a:srgbClr val="601E32"/>
      </a:accent5>
      <a:accent6>
        <a:srgbClr val="082966"/>
      </a:accent6>
      <a:hlink>
        <a:srgbClr val="0065BD"/>
      </a:hlink>
      <a:folHlink>
        <a:srgbClr val="08296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lide master">
  <a:themeElements>
    <a:clrScheme name="E Source">
      <a:dk1>
        <a:srgbClr val="272525"/>
      </a:dk1>
      <a:lt1>
        <a:srgbClr val="FFFFFF"/>
      </a:lt1>
      <a:dk2>
        <a:srgbClr val="475D88"/>
      </a:dk2>
      <a:lt2>
        <a:srgbClr val="EDEEEF"/>
      </a:lt2>
      <a:accent1>
        <a:srgbClr val="54A024"/>
      </a:accent1>
      <a:accent2>
        <a:srgbClr val="0065BD"/>
      </a:accent2>
      <a:accent3>
        <a:srgbClr val="DDE7A5"/>
      </a:accent3>
      <a:accent4>
        <a:srgbClr val="CD812D"/>
      </a:accent4>
      <a:accent5>
        <a:srgbClr val="601E32"/>
      </a:accent5>
      <a:accent6>
        <a:srgbClr val="082966"/>
      </a:accent6>
      <a:hlink>
        <a:srgbClr val="0065BD"/>
      </a:hlink>
      <a:folHlink>
        <a:srgbClr val="08296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Blank slide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Stein_HVAC Efficiency_03-2014_Ft Collins 3</Template>
  <TotalTime>148</TotalTime>
  <Words>673</Words>
  <Application>Microsoft Office PowerPoint</Application>
  <PresentationFormat>On-screen Show (4:3)</PresentationFormat>
  <Paragraphs>211</Paragraphs>
  <Slides>19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Arial</vt:lpstr>
      <vt:lpstr>Calibri</vt:lpstr>
      <vt:lpstr>Wingdings</vt:lpstr>
      <vt:lpstr>Aharoni</vt:lpstr>
      <vt:lpstr>Arial Unicode MS</vt:lpstr>
      <vt:lpstr>Times</vt:lpstr>
      <vt:lpstr>Stein_HVAC Efficiency_03-2014_Ft Collins 3</vt:lpstr>
      <vt:lpstr>Slide master</vt:lpstr>
      <vt:lpstr>Blank slide master</vt:lpstr>
      <vt:lpstr>Stein_HVAC Efficiency_03-2014_Ft Collins 3</vt:lpstr>
      <vt:lpstr>Slide master</vt:lpstr>
      <vt:lpstr>Blank slide master</vt:lpstr>
      <vt:lpstr>Up on the Roof</vt:lpstr>
      <vt:lpstr>What’s So Special About This RTU?</vt:lpstr>
      <vt:lpstr>Single-Zone Constant Volume (CV)</vt:lpstr>
      <vt:lpstr>Multizone Variable Air Volume (VAV)</vt:lpstr>
      <vt:lpstr>Single-Zone Variable Air Volume (SZVAV)</vt:lpstr>
      <vt:lpstr>Advantages of SZVAV</vt:lpstr>
      <vt:lpstr>Where Can You Get a SZVAV? </vt:lpstr>
      <vt:lpstr>Size Matters</vt:lpstr>
      <vt:lpstr>What About All Those Existing Units?</vt:lpstr>
      <vt:lpstr>RTU Variable-Frequency Drive  Retrofit Devices</vt:lpstr>
      <vt:lpstr>Different Strokes for Different Folks</vt:lpstr>
      <vt:lpstr>They’re Not Modest</vt:lpstr>
      <vt:lpstr>Finally, from PNNL, a Definitive Study</vt:lpstr>
      <vt:lpstr>In Addition to Energy Efficiency</vt:lpstr>
      <vt:lpstr>System Monitoring</vt:lpstr>
      <vt:lpstr>The Problem</vt:lpstr>
      <vt:lpstr>A New Solution</vt:lpstr>
      <vt:lpstr>Dynamic Balancing from 75F</vt:lpstr>
      <vt:lpstr>For More Information</vt:lpstr>
    </vt:vector>
  </TitlesOfParts>
  <Company>E Source Companies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On the Roof</dc:title>
  <dc:creator>Jay Stein</dc:creator>
  <cp:lastModifiedBy>XP Production Release 1.0</cp:lastModifiedBy>
  <cp:revision>18</cp:revision>
  <dcterms:created xsi:type="dcterms:W3CDTF">2014-03-17T23:09:09Z</dcterms:created>
  <dcterms:modified xsi:type="dcterms:W3CDTF">2014-04-15T18:27:00Z</dcterms:modified>
</cp:coreProperties>
</file>